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3" r:id="rId8"/>
    <p:sldId id="266" r:id="rId9"/>
    <p:sldId id="261" r:id="rId10"/>
    <p:sldId id="265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/>
    <p:restoredTop sz="91928"/>
  </p:normalViewPr>
  <p:slideViewPr>
    <p:cSldViewPr snapToGrid="0" snapToObjects="1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Office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 of Friction on BBT Score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653747613881999"/>
          <c:y val="0.20035917264740699"/>
          <c:w val="0.79618694085210795"/>
          <c:h val="0.712482309427331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Office PowerPoint]Sheet1'!$A$2:$A$4</c:f>
              <c:strCache>
                <c:ptCount val="3"/>
                <c:pt idx="0">
                  <c:v>Plain</c:v>
                </c:pt>
                <c:pt idx="1">
                  <c:v>Spray Paint</c:v>
                </c:pt>
                <c:pt idx="2">
                  <c:v>Textured Paint</c:v>
                </c:pt>
              </c:strCache>
            </c:strRef>
          </c:cat>
          <c:val>
            <c:numRef>
              <c:f>'[Chart in Microsoft Office PowerPoint]Sheet1'!$B$2:$B$4</c:f>
              <c:numCache>
                <c:formatCode>General</c:formatCode>
                <c:ptCount val="3"/>
                <c:pt idx="0">
                  <c:v>32.700000000000003</c:v>
                </c:pt>
                <c:pt idx="1">
                  <c:v>32.424999999999997</c:v>
                </c:pt>
                <c:pt idx="2">
                  <c:v>32.975000000000001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8057752"/>
        <c:axId val="438060496"/>
      </c:barChart>
      <c:catAx>
        <c:axId val="438057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Frictions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060496"/>
        <c:crosses val="autoZero"/>
        <c:auto val="1"/>
        <c:lblAlgn val="ctr"/>
        <c:lblOffset val="100"/>
        <c:noMultiLvlLbl val="0"/>
      </c:catAx>
      <c:valAx>
        <c:axId val="43806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Estimated Marginal Mean</a:t>
                </a:r>
              </a:p>
              <a:p>
                <a:pPr>
                  <a:defRPr/>
                </a:pPr>
                <a:r>
                  <a:rPr lang="en-US"/>
                  <a:t>(# of blocks moved)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057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99302-2752-734A-BED9-BEC609356DCA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DBF99-47A7-214A-BB92-D94E8FCA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3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5400" dirty="0">
                <a:latin typeface="American Typewriter" charset="0"/>
                <a:ea typeface="American Typewriter" charset="0"/>
                <a:cs typeface="American Typewriter" charset="0"/>
              </a:rPr>
              <a:t>Effect of Object Surfaces and Shapes on Hand Grip Function for Heavy Objects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latin typeface="American Typewriter Semibold" charset="0"/>
                <a:ea typeface="American Typewriter Semibold" charset="0"/>
                <a:cs typeface="American Typewriter Semibold" charset="0"/>
              </a:rPr>
              <a:t>Presented by: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American Typewriter Semibold" charset="0"/>
                <a:ea typeface="American Typewriter Semibold" charset="0"/>
                <a:cs typeface="American Typewriter Semibold" charset="0"/>
              </a:rPr>
              <a:t>Cecilia Rose Garza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American Typewriter Semibold" charset="0"/>
                <a:ea typeface="American Typewriter Semibold" charset="0"/>
                <a:cs typeface="American Typewriter Semibold" charset="0"/>
              </a:rPr>
              <a:t>Texas A&amp;M University-Kingsville</a:t>
            </a:r>
          </a:p>
          <a:p>
            <a:pPr>
              <a:spcBef>
                <a:spcPts val="0"/>
              </a:spcBef>
            </a:pPr>
            <a:endParaRPr lang="en-US" b="1" dirty="0"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latin typeface="American Typewriter Semibold" charset="0"/>
                <a:ea typeface="American Typewriter Semibold" charset="0"/>
                <a:cs typeface="American Typewriter Semibold" charset="0"/>
              </a:rPr>
              <a:t>Mentored By: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American Typewriter Semibold" charset="0"/>
                <a:ea typeface="American Typewriter Semibold" charset="0"/>
                <a:cs typeface="American Typewriter Semibold" charset="0"/>
              </a:rPr>
              <a:t>Dr. James Yang</a:t>
            </a:r>
          </a:p>
          <a:p>
            <a:endParaRPr lang="en-US" b="1" dirty="0">
              <a:latin typeface="American Typewriter Semibold" charset="0"/>
              <a:ea typeface="American Typewriter Semibold" charset="0"/>
              <a:cs typeface="American Typewriter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59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Future Research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Big Caslon Medium" charset="0"/>
              <a:ea typeface="Big Caslon Medium" charset="0"/>
              <a:cs typeface="Big Caslon Medium" charset="0"/>
            </a:endParaRPr>
          </a:p>
          <a:p>
            <a:pPr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Ages:</a:t>
            </a:r>
          </a:p>
          <a:p>
            <a:pPr lvl="1">
              <a:buFont typeface="Wingdings" charset="2"/>
              <a:buChar char="v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50’s -60’s range data hasn’t been fully collected so in future expectations of conference and publication this will be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included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Participant Type: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Patients of Particular Illness</a:t>
            </a:r>
          </a:p>
        </p:txBody>
      </p:sp>
    </p:spTree>
    <p:extLst>
      <p:ext uri="{BB962C8B-B14F-4D97-AF65-F5344CB8AC3E}">
        <p14:creationId xmlns:p14="http://schemas.microsoft.com/office/powerpoint/2010/main" val="8256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This material is based upon work supported by the National Science Foundation under Grant No. 1559393</a:t>
            </a:r>
            <a:endParaRPr lang="en-US" altLang="en-US" b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5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818" y="253778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QUESTIONS?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An Introduction into: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Daily Life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“Don't underestimate the power of your vision to change the world. Whether that world is your office, your community, an industry or a global movement, you need to have a core belief that what you contribute can fundamentally change the paradigm or way of thinking about problems.”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-Leroy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Hood</a:t>
            </a:r>
          </a:p>
          <a:p>
            <a:pPr marL="0" indent="0">
              <a:buNone/>
            </a:pP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Read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more at: https://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www.brainyquote.com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/quotes/quotes/l/leroyhood652766.html?src=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t_movement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Tx/>
              <a:buNone/>
              <a:tabLst/>
              <a:defRPr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99528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THINGS TO CONSIDER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Grip Functionality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Rehabilitation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0162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49392" y="938882"/>
            <a:ext cx="6562082" cy="4236223"/>
            <a:chOff x="7807230" y="2012810"/>
            <a:chExt cx="3251252" cy="3459865"/>
          </a:xfrm>
        </p:grpSpPr>
        <p:sp>
          <p:nvSpPr>
            <p:cNvPr id="23" name="Rectangle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7777" y="1269341"/>
            <a:ext cx="5925312" cy="3575304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756" y="1463015"/>
            <a:ext cx="5492683" cy="319666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37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Can the application of heavier weighted objects impair the effect of commonly used frictions?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1418" y="1463014"/>
            <a:ext cx="2848300" cy="3293053"/>
          </a:xfr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 sz="2000" cap="all" dirty="0">
                <a:latin typeface="Times New Roman" charset="0"/>
                <a:ea typeface="Times New Roman" charset="0"/>
                <a:cs typeface="Times New Roman" charset="0"/>
              </a:rPr>
              <a:t>Our Question</a:t>
            </a:r>
          </a:p>
        </p:txBody>
      </p:sp>
    </p:spTree>
    <p:extLst>
      <p:ext uri="{BB962C8B-B14F-4D97-AF65-F5344CB8AC3E}">
        <p14:creationId xmlns:p14="http://schemas.microsoft.com/office/powerpoint/2010/main" val="23986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03005" y="676656"/>
            <a:ext cx="6945528" cy="5546173"/>
            <a:chOff x="4603005" y="1286439"/>
            <a:chExt cx="6292376" cy="4289488"/>
          </a:xfrm>
        </p:grpSpPr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03005" y="1286439"/>
              <a:ext cx="6292376" cy="428948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02049" y="1490915"/>
              <a:ext cx="5894288" cy="3880536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5097" y="1104306"/>
            <a:ext cx="6181344" cy="4690872"/>
          </a:xfrm>
          <a:prstGeom prst="rect">
            <a:avLst/>
          </a:prstGeom>
          <a:solidFill>
            <a:schemeClr val="tx2"/>
          </a:solidFill>
          <a:ln w="6350">
            <a:solidFill>
              <a:schemeClr val="bg2"/>
            </a:solidFill>
          </a:ln>
          <a:effectLst>
            <a:innerShdw blurRad="114300">
              <a:prstClr val="black">
                <a:alpha val="7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1268898"/>
            <a:ext cx="2852566" cy="4361688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689" y="1268898"/>
            <a:ext cx="5852160" cy="4361688"/>
          </a:xfr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higher the coefficient of friction the better the 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grip. However, 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 greater texture could prove more effective, therefore Rust oleum Textured Paint should improve BBT </a:t>
            </a:r>
            <a:r>
              <a:rPr lang="en-US" sz="32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scores.</a:t>
            </a:r>
            <a:endParaRPr lang="en-US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696037"/>
            <a:ext cx="9607661" cy="11644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are the manipulations?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Where is the data?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Independent Variables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Weight of Objects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126g Cube, and 100g Cylinder 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Different Shape Manipulations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Frictions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Plain, Spray Paint, Textured Paint</a:t>
            </a:r>
          </a:p>
          <a:p>
            <a:pPr lvl="1">
              <a:buFont typeface="Wingdings" charset="2"/>
              <a:buChar char="v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v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Dependent Variable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Subject Performance</a:t>
            </a:r>
          </a:p>
          <a:p>
            <a:pPr lvl="1">
              <a:buFont typeface="Wingdings" charset="2"/>
              <a:buChar char="v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im is to measure manual growth dexterity.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1988" y="30843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" name="Picture 5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0" name="Straight Connector 5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7779" t="8312" r="1" b="78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64" name="Rectangle 6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  <a:latin typeface="Times New Roman" charset="0"/>
                <a:ea typeface="Times New Roman" charset="0"/>
                <a:cs typeface="Times New Roman" charset="0"/>
              </a:rPr>
              <a:t>Procedure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3421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2890" indent="-228600">
              <a:spcBef>
                <a:spcPts val="0"/>
              </a:spcBef>
              <a:buClr>
                <a:srgbClr val="B8B22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charset="0"/>
                <a:ea typeface="Times New Roman" charset="0"/>
                <a:cs typeface="Times New Roman" charset="0"/>
              </a:rPr>
              <a:t>A consent form and instruction sheet were given prior to testing.</a:t>
            </a:r>
          </a:p>
          <a:p>
            <a:pPr marL="262890" indent="-228600">
              <a:spcBef>
                <a:spcPts val="0"/>
              </a:spcBef>
              <a:buClr>
                <a:srgbClr val="B8B22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charset="0"/>
                <a:ea typeface="Times New Roman" charset="0"/>
                <a:cs typeface="Times New Roman" charset="0"/>
              </a:rPr>
              <a:t>They sit next to </a:t>
            </a:r>
            <a:r>
              <a:rPr lang="en-US" dirty="0" smtClean="0">
                <a:solidFill>
                  <a:srgbClr val="FFFFFE"/>
                </a:solidFill>
                <a:latin typeface="Times New Roman" charset="0"/>
                <a:ea typeface="Times New Roman" charset="0"/>
                <a:cs typeface="Times New Roman" charset="0"/>
              </a:rPr>
              <a:t> the </a:t>
            </a:r>
            <a:r>
              <a:rPr lang="en-US" smtClean="0">
                <a:solidFill>
                  <a:srgbClr val="FFFFFE"/>
                </a:solidFill>
                <a:latin typeface="Times New Roman" charset="0"/>
                <a:ea typeface="Times New Roman" charset="0"/>
                <a:cs typeface="Times New Roman" charset="0"/>
              </a:rPr>
              <a:t>box listed here.</a:t>
            </a:r>
            <a:endParaRPr lang="en-US" dirty="0">
              <a:solidFill>
                <a:srgbClr val="FFFFF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62890" indent="-228600">
              <a:spcBef>
                <a:spcPts val="0"/>
              </a:spcBef>
              <a:buClr>
                <a:srgbClr val="B8B22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charset="0"/>
                <a:ea typeface="Times New Roman" charset="0"/>
                <a:cs typeface="Times New Roman" charset="0"/>
              </a:rPr>
              <a:t>Participants were instructed to sit with elbows on the table, place hands on the sides of the box, and transfer each piece to the opposite side.</a:t>
            </a:r>
          </a:p>
          <a:p>
            <a:pPr marL="262890" indent="-228600">
              <a:spcBef>
                <a:spcPts val="0"/>
              </a:spcBef>
              <a:buClr>
                <a:srgbClr val="B8B22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charset="0"/>
                <a:ea typeface="Times New Roman" charset="0"/>
                <a:cs typeface="Times New Roman" charset="0"/>
              </a:rPr>
              <a:t>Participants were given 30s to quickly transfer shapes. A block was counted as long as their fingers crossed the partition.</a:t>
            </a:r>
          </a:p>
          <a:p>
            <a:pPr marL="262890" indent="-228600">
              <a:spcBef>
                <a:spcPts val="0"/>
              </a:spcBef>
              <a:buClr>
                <a:srgbClr val="B8B22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charset="0"/>
                <a:ea typeface="Times New Roman" charset="0"/>
                <a:cs typeface="Times New Roman" charset="0"/>
              </a:rPr>
              <a:t>The order of shape and friction had been randomized for each participant.</a:t>
            </a:r>
          </a:p>
          <a:p>
            <a:pPr marL="262890" indent="-228600">
              <a:spcBef>
                <a:spcPts val="0"/>
              </a:spcBef>
              <a:buClr>
                <a:srgbClr val="B8B22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E"/>
                </a:solidFill>
                <a:latin typeface="Times New Roman" charset="0"/>
                <a:ea typeface="Times New Roman" charset="0"/>
                <a:cs typeface="Times New Roman" charset="0"/>
              </a:rPr>
              <a:t>Total trials: 12, 2 trials per each of 6 frictions</a:t>
            </a:r>
          </a:p>
        </p:txBody>
      </p:sp>
    </p:spTree>
    <p:extLst>
      <p:ext uri="{BB962C8B-B14F-4D97-AF65-F5344CB8AC3E}">
        <p14:creationId xmlns:p14="http://schemas.microsoft.com/office/powerpoint/2010/main" val="25337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Data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2940" indent="-571500">
              <a:spcAft>
                <a:spcPts val="1800"/>
              </a:spcAft>
              <a:buClr>
                <a:srgbClr val="FFC000"/>
              </a:buClr>
              <a:buFont typeface="Wingdings" charset="2"/>
              <a:buChar char="v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number of transferred pieces were measured and analyzed with analysis of variance. The effect of friction was not significant.</a:t>
            </a:r>
          </a:p>
          <a:p>
            <a:pPr marL="662940" indent="-571500">
              <a:spcAft>
                <a:spcPts val="1800"/>
              </a:spcAft>
              <a:buClr>
                <a:srgbClr val="FFC000"/>
              </a:buClr>
              <a:buFont typeface="Wingdings" charset="2"/>
              <a:buChar char="v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However, participants transferred more cylinders than cubes (the cylinder was lighter) and improved BBT score in their second trial for both shapes.</a:t>
            </a:r>
          </a:p>
          <a:p>
            <a:pPr>
              <a:buClr>
                <a:srgbClr val="FFC000"/>
              </a:buClr>
              <a:buFont typeface="Wingdings" charset="2"/>
              <a:buChar char="v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202386"/>
              </p:ext>
            </p:extLst>
          </p:nvPr>
        </p:nvGraphicFramePr>
        <p:xfrm>
          <a:off x="1282891" y="586854"/>
          <a:ext cx="9307772" cy="524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72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331" y="627468"/>
            <a:ext cx="9605635" cy="105930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Discussion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 charset="0"/>
                <a:ea typeface="Times New Roman" charset="0"/>
                <a:cs typeface="Times New Roman" charset="0"/>
              </a:rPr>
              <a:t>WHAT IS THE NEXT STEP?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Varying Factors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Shapes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Weights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Frictions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Subjects</a:t>
            </a:r>
          </a:p>
          <a:p>
            <a:pPr lvl="2">
              <a:buFont typeface="Wingdings" charset="2"/>
              <a:buChar char="v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Use actual patients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8784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 charset="0"/>
                <a:ea typeface="Times New Roman" charset="0"/>
                <a:cs typeface="Times New Roman" charset="0"/>
              </a:rPr>
              <a:t>PRACTICAL IMPLICATIONS</a:t>
            </a:r>
          </a:p>
          <a:p>
            <a:pPr>
              <a:buFont typeface="Wingdings" charset="2"/>
              <a:buChar char="v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addition, therapists may vary difficulties by using objects with high-friction or low-friction surfaces to encourage or challenge patients,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respectively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Lastly, redesigning daily objects by changing grip surfaces may benefit people with sensorimotor impairment by improving their hand grip function and speed.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Wingdings" charset="2"/>
              <a:buChar char="Ø"/>
            </a:pPr>
            <a:r>
              <a:rPr lang="is-IS" sz="1300" dirty="0">
                <a:latin typeface="Times New Roman" charset="0"/>
                <a:ea typeface="Times New Roman" charset="0"/>
                <a:cs typeface="Times New Roman" charset="0"/>
              </a:rPr>
              <a:t>{Seo, 2012 #2}</a:t>
            </a:r>
            <a:endParaRPr lang="en-US" sz="13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lvl="1" indent="0">
              <a:buNone/>
            </a:pPr>
            <a:endParaRPr lang="en-US" dirty="0">
              <a:latin typeface="Big Caslon Medium" charset="0"/>
              <a:ea typeface="Big Caslon Medium" charset="0"/>
              <a:cs typeface="Big Caslon Medium" charset="0"/>
            </a:endParaRPr>
          </a:p>
          <a:p>
            <a:endParaRPr lang="en-US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3550</TotalTime>
  <Words>390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American Typewriter</vt:lpstr>
      <vt:lpstr>American Typewriter Semibold</vt:lpstr>
      <vt:lpstr>Arial</vt:lpstr>
      <vt:lpstr>Big Caslon Medium</vt:lpstr>
      <vt:lpstr>Calibri</vt:lpstr>
      <vt:lpstr>Gill Sans MT</vt:lpstr>
      <vt:lpstr>Times New Roman</vt:lpstr>
      <vt:lpstr>Wingdings</vt:lpstr>
      <vt:lpstr>Gallery</vt:lpstr>
      <vt:lpstr>Effect of Object Surfaces and Shapes on Hand Grip Function for Heavy Objects</vt:lpstr>
      <vt:lpstr>An Introduction into: Daily Life</vt:lpstr>
      <vt:lpstr>Can the application of heavier weighted objects impair the effect of commonly used frictions?</vt:lpstr>
      <vt:lpstr>Hypothesis</vt:lpstr>
      <vt:lpstr>What are the manipulations? Where is the data?</vt:lpstr>
      <vt:lpstr>Procedure</vt:lpstr>
      <vt:lpstr>Data</vt:lpstr>
      <vt:lpstr>PowerPoint Presentation</vt:lpstr>
      <vt:lpstr>Discussion</vt:lpstr>
      <vt:lpstr>Future Research</vt:lpstr>
      <vt:lpstr>ACKNOWLEDGMENTS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R Garza</dc:creator>
  <cp:lastModifiedBy>Delucia, Pat</cp:lastModifiedBy>
  <cp:revision>29</cp:revision>
  <dcterms:created xsi:type="dcterms:W3CDTF">2017-06-20T17:56:06Z</dcterms:created>
  <dcterms:modified xsi:type="dcterms:W3CDTF">2017-07-28T22:36:33Z</dcterms:modified>
</cp:coreProperties>
</file>