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79" r:id="rId4"/>
    <p:sldId id="257" r:id="rId5"/>
    <p:sldId id="259" r:id="rId6"/>
    <p:sldId id="260" r:id="rId7"/>
    <p:sldId id="270" r:id="rId8"/>
    <p:sldId id="266" r:id="rId9"/>
    <p:sldId id="267" r:id="rId10"/>
    <p:sldId id="268" r:id="rId11"/>
    <p:sldId id="263" r:id="rId12"/>
    <p:sldId id="280" r:id="rId13"/>
    <p:sldId id="269" r:id="rId14"/>
    <p:sldId id="281" r:id="rId15"/>
    <p:sldId id="284" r:id="rId16"/>
    <p:sldId id="274" r:id="rId17"/>
    <p:sldId id="282" r:id="rId18"/>
    <p:sldId id="285" r:id="rId19"/>
    <p:sldId id="275" r:id="rId20"/>
    <p:sldId id="286" r:id="rId21"/>
    <p:sldId id="276" r:id="rId22"/>
    <p:sldId id="264" r:id="rId23"/>
    <p:sldId id="278" r:id="rId24"/>
    <p:sldId id="271" r:id="rId25"/>
    <p:sldId id="277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9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Study 1: Attribute Framing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Correct Frame</c:v>
                </c:pt>
              </c:strCache>
            </c:strRef>
          </c:tx>
          <c:spPr>
            <a:solidFill>
              <a:srgbClr val="91010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Low Numeracy</c:v>
                </c:pt>
                <c:pt idx="1">
                  <c:v>High Numeracy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-0.75</c:v>
                </c:pt>
                <c:pt idx="1">
                  <c:v>-0.94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Incorrect Frame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Low Numeracy</c:v>
                </c:pt>
                <c:pt idx="1">
                  <c:v>High Numeracy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-0.64</c:v>
                </c:pt>
                <c:pt idx="1">
                  <c:v>-0.82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6871320"/>
        <c:axId val="436861128"/>
      </c:barChart>
      <c:catAx>
        <c:axId val="436871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</a:t>
                </a:r>
                <a:r>
                  <a:rPr lang="en-US" baseline="0"/>
                  <a:t> of Numeracy</a:t>
                </a:r>
                <a:endParaRPr lang="en-US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436861128"/>
        <c:crosses val="autoZero"/>
        <c:auto val="1"/>
        <c:lblAlgn val="ctr"/>
        <c:lblOffset val="100"/>
        <c:noMultiLvlLbl val="0"/>
      </c:catAx>
      <c:valAx>
        <c:axId val="4368611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</a:t>
                </a:r>
                <a:r>
                  <a:rPr lang="en-US" baseline="0"/>
                  <a:t> Value</a:t>
                </a:r>
              </a:p>
              <a:p>
                <a:pPr>
                  <a:defRPr/>
                </a:pPr>
                <a:r>
                  <a:rPr lang="en-US" baseline="0"/>
                  <a:t>(Judgement)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368713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Study 1: Attribute Framing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Correct Frame</c:v>
                </c:pt>
              </c:strCache>
            </c:strRef>
          </c:tx>
          <c:spPr>
            <a:solidFill>
              <a:srgbClr val="91010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Low Numeracy</c:v>
                </c:pt>
                <c:pt idx="1">
                  <c:v>High Numeracy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35.36</c:v>
                </c:pt>
                <c:pt idx="1">
                  <c:v>37.619999999999997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Incorrect Frame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Low Numeracy</c:v>
                </c:pt>
                <c:pt idx="1">
                  <c:v>High Numeracy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47.3</c:v>
                </c:pt>
                <c:pt idx="1">
                  <c:v>45.02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6860736"/>
        <c:axId val="436864264"/>
      </c:barChart>
      <c:catAx>
        <c:axId val="436860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</a:t>
                </a:r>
                <a:r>
                  <a:rPr lang="en-US" baseline="0"/>
                  <a:t> of Numeracy</a:t>
                </a:r>
                <a:endParaRPr lang="en-US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436864264"/>
        <c:crosses val="autoZero"/>
        <c:auto val="1"/>
        <c:lblAlgn val="ctr"/>
        <c:lblOffset val="100"/>
        <c:noMultiLvlLbl val="0"/>
      </c:catAx>
      <c:valAx>
        <c:axId val="4368642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</a:t>
                </a:r>
                <a:r>
                  <a:rPr lang="en-US" baseline="0"/>
                  <a:t> Value</a:t>
                </a:r>
              </a:p>
              <a:p>
                <a:pPr>
                  <a:defRPr/>
                </a:pPr>
                <a:r>
                  <a:rPr lang="en-US" baseline="0"/>
                  <a:t>(Time in Seconds)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368607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Study 2: Risk</a:t>
            </a:r>
            <a:r>
              <a:rPr lang="en-US" baseline="0"/>
              <a:t> Representation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(10 out of 100)</c:v>
                </c:pt>
              </c:strCache>
            </c:strRef>
          </c:tx>
          <c:spPr>
            <a:solidFill>
              <a:srgbClr val="91010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Low Numeracy</c:v>
                </c:pt>
                <c:pt idx="1">
                  <c:v>High Numeracy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3.64</c:v>
                </c:pt>
                <c:pt idx="1">
                  <c:v>3.23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Percentage (10%)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Low Numeracy</c:v>
                </c:pt>
                <c:pt idx="1">
                  <c:v>High Numeracy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3.33</c:v>
                </c:pt>
                <c:pt idx="1">
                  <c:v>3.26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6858776"/>
        <c:axId val="382020704"/>
      </c:barChart>
      <c:catAx>
        <c:axId val="436858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 of Numeracy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382020704"/>
        <c:crosses val="autoZero"/>
        <c:auto val="1"/>
        <c:lblAlgn val="ctr"/>
        <c:lblOffset val="100"/>
        <c:noMultiLvlLbl val="0"/>
      </c:catAx>
      <c:valAx>
        <c:axId val="38202070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Value</a:t>
                </a:r>
              </a:p>
              <a:p>
                <a:pPr>
                  <a:defRPr/>
                </a:pPr>
                <a:r>
                  <a:rPr lang="en-US"/>
                  <a:t>(Judgement)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368587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Study 2: Risk</a:t>
            </a:r>
            <a:r>
              <a:rPr lang="en-US" baseline="0"/>
              <a:t> Representation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Frequency (10 out of 100)</c:v>
                </c:pt>
              </c:strCache>
            </c:strRef>
          </c:tx>
          <c:spPr>
            <a:solidFill>
              <a:srgbClr val="91010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Low Numeracy</c:v>
                </c:pt>
                <c:pt idx="1">
                  <c:v>High Numeracy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94.21</c:v>
                </c:pt>
                <c:pt idx="1">
                  <c:v>118.19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Percentage (10%)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Low Numeracy</c:v>
                </c:pt>
                <c:pt idx="1">
                  <c:v>High Numeracy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88.21</c:v>
                </c:pt>
                <c:pt idx="1">
                  <c:v>116.97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017960"/>
        <c:axId val="382022272"/>
      </c:barChart>
      <c:catAx>
        <c:axId val="382017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 of Numeracy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382022272"/>
        <c:crosses val="autoZero"/>
        <c:auto val="1"/>
        <c:lblAlgn val="ctr"/>
        <c:lblOffset val="100"/>
        <c:noMultiLvlLbl val="0"/>
      </c:catAx>
      <c:valAx>
        <c:axId val="382022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Value</a:t>
                </a:r>
              </a:p>
              <a:p>
                <a:pPr>
                  <a:defRPr/>
                </a:pPr>
                <a:r>
                  <a:rPr lang="en-US"/>
                  <a:t>(Time</a:t>
                </a:r>
                <a:r>
                  <a:rPr lang="en-US" baseline="0"/>
                  <a:t> in Seconds</a:t>
                </a:r>
                <a:r>
                  <a:rPr lang="en-US"/>
                  <a:t>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820179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Study 3: Affective</a:t>
            </a:r>
            <a:r>
              <a:rPr lang="en-US" baseline="0"/>
              <a:t> Information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Jar of Choice</c:v>
                </c:pt>
              </c:strCache>
            </c:strRef>
          </c:tx>
          <c:spPr>
            <a:solidFill>
              <a:srgbClr val="91010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Low Numeracy</c:v>
                </c:pt>
                <c:pt idx="1">
                  <c:v>High Numeracy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0.56000000000000005</c:v>
                </c:pt>
                <c:pt idx="1">
                  <c:v>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024624"/>
        <c:axId val="382021488"/>
      </c:barChart>
      <c:catAx>
        <c:axId val="382024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 of Numeracy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382021488"/>
        <c:crosses val="autoZero"/>
        <c:auto val="1"/>
        <c:lblAlgn val="ctr"/>
        <c:lblOffset val="100"/>
        <c:noMultiLvlLbl val="0"/>
      </c:catAx>
      <c:valAx>
        <c:axId val="3820214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</a:t>
                </a:r>
              </a:p>
            </c:rich>
          </c:tx>
          <c:overlay val="0"/>
        </c:title>
        <c:numFmt formatCode="0.00%" sourceLinked="1"/>
        <c:majorTickMark val="out"/>
        <c:minorTickMark val="none"/>
        <c:tickLblPos val="nextTo"/>
        <c:crossAx val="382024624"/>
        <c:crosses val="autoZero"/>
        <c:crossBetween val="between"/>
      </c:valAx>
    </c:plotArea>
    <c:legend>
      <c:legendPos val="r"/>
      <c:overlay val="0"/>
      <c:spPr>
        <a:noFill/>
        <a:ln>
          <a:noFill/>
        </a:ln>
      </c:sp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Study 3: Affective</a:t>
            </a:r>
            <a:r>
              <a:rPr lang="en-US" baseline="0"/>
              <a:t> Information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Jar of Choice</c:v>
                </c:pt>
              </c:strCache>
            </c:strRef>
          </c:tx>
          <c:spPr>
            <a:solidFill>
              <a:srgbClr val="91010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Low Numeracy</c:v>
                </c:pt>
                <c:pt idx="1">
                  <c:v>High Numeracy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27.48</c:v>
                </c:pt>
                <c:pt idx="1">
                  <c:v>34.21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020312"/>
        <c:axId val="382021880"/>
      </c:barChart>
      <c:catAx>
        <c:axId val="382020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 of Numeracy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382021880"/>
        <c:crosses val="autoZero"/>
        <c:auto val="1"/>
        <c:lblAlgn val="ctr"/>
        <c:lblOffset val="100"/>
        <c:noMultiLvlLbl val="0"/>
      </c:catAx>
      <c:valAx>
        <c:axId val="3820218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Value</a:t>
                </a:r>
              </a:p>
              <a:p>
                <a:pPr>
                  <a:defRPr/>
                </a:pPr>
                <a:r>
                  <a:rPr lang="en-US"/>
                  <a:t>(Time in Seconds)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82020312"/>
        <c:crosses val="autoZero"/>
        <c:crossBetween val="between"/>
      </c:valAx>
    </c:plotArea>
    <c:legend>
      <c:legendPos val="r"/>
      <c:overlay val="0"/>
      <c:spPr>
        <a:noFill/>
        <a:ln>
          <a:noFill/>
        </a:ln>
      </c:sp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Study</a:t>
            </a:r>
            <a:r>
              <a:rPr lang="en-US" baseline="0"/>
              <a:t> 4: </a:t>
            </a:r>
            <a:r>
              <a:rPr lang="en-US"/>
              <a:t>Affect and Betting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Loss Bet</c:v>
                </c:pt>
              </c:strCache>
            </c:strRef>
          </c:tx>
          <c:spPr>
            <a:solidFill>
              <a:srgbClr val="91010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Low Numeracy</c:v>
                </c:pt>
                <c:pt idx="1">
                  <c:v>High Numeracy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5.7699999999999987</c:v>
                </c:pt>
                <c:pt idx="1">
                  <c:v>5.7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Small Loss Bet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Low Numeracy</c:v>
                </c:pt>
                <c:pt idx="1">
                  <c:v>High Numeracy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7.49</c:v>
                </c:pt>
                <c:pt idx="1">
                  <c:v>9.39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018352"/>
        <c:axId val="382019528"/>
      </c:barChart>
      <c:catAx>
        <c:axId val="382018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 of Numeracy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382019528"/>
        <c:crosses val="autoZero"/>
        <c:auto val="1"/>
        <c:lblAlgn val="ctr"/>
        <c:lblOffset val="100"/>
        <c:noMultiLvlLbl val="0"/>
      </c:catAx>
      <c:valAx>
        <c:axId val="382019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Value</a:t>
                </a:r>
              </a:p>
              <a:p>
                <a:pPr>
                  <a:defRPr/>
                </a:pPr>
                <a:r>
                  <a:rPr lang="en-US"/>
                  <a:t>(Judgement)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820183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Study</a:t>
            </a:r>
            <a:r>
              <a:rPr lang="en-US" baseline="0"/>
              <a:t> 4: </a:t>
            </a:r>
            <a:r>
              <a:rPr lang="en-US"/>
              <a:t>Affect and Betting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Loss Bet</c:v>
                </c:pt>
              </c:strCache>
            </c:strRef>
          </c:tx>
          <c:spPr>
            <a:solidFill>
              <a:srgbClr val="91010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Low Numeracy</c:v>
                </c:pt>
                <c:pt idx="1">
                  <c:v>High Numeracy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22.27</c:v>
                </c:pt>
                <c:pt idx="1">
                  <c:v>30.34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Small Loss Bet</c:v>
                </c:pt>
              </c:strCache>
            </c:strRef>
          </c:tx>
          <c:spPr>
            <a:solidFill>
              <a:srgbClr val="2063AA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Low Numeracy</c:v>
                </c:pt>
                <c:pt idx="1">
                  <c:v>High Numeracy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21.23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019136"/>
        <c:axId val="387447608"/>
      </c:barChart>
      <c:catAx>
        <c:axId val="382019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 of Numeracy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387447608"/>
        <c:crosses val="autoZero"/>
        <c:auto val="1"/>
        <c:lblAlgn val="ctr"/>
        <c:lblOffset val="100"/>
        <c:noMultiLvlLbl val="0"/>
      </c:catAx>
      <c:valAx>
        <c:axId val="3874476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Value</a:t>
                </a:r>
              </a:p>
              <a:p>
                <a:pPr>
                  <a:defRPr/>
                </a:pPr>
                <a:r>
                  <a:rPr lang="en-US"/>
                  <a:t>(Time in Seconds)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820191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422B0-ED66-0B4E-BF4A-5315461CF7B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61C6C-A167-6042-ABB5-8D6FE3822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09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13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55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21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56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US" sz="1600" dirty="0" smtClean="0"/>
              <a:t>The split haves of th</a:t>
            </a:r>
            <a:r>
              <a:rPr lang="en-US" sz="1600" baseline="0" dirty="0" smtClean="0"/>
              <a:t>e data was even and interaction was not there and evenly distributed </a:t>
            </a:r>
          </a:p>
          <a:p>
            <a:pPr marL="0" indent="0">
              <a:buFont typeface="Arial"/>
              <a:buNone/>
            </a:pPr>
            <a:endParaRPr lang="en-US" sz="1600" baseline="0" dirty="0" smtClean="0"/>
          </a:p>
          <a:p>
            <a:pPr marL="0" indent="0">
              <a:buFont typeface="Arial"/>
              <a:buNone/>
            </a:pPr>
            <a:r>
              <a:rPr lang="en-US" sz="1600" baseline="0" dirty="0" smtClean="0"/>
              <a:t>Not a wide enough distribution</a:t>
            </a:r>
          </a:p>
          <a:p>
            <a:pPr marL="0" indent="0">
              <a:buFont typeface="Arial"/>
              <a:buNone/>
            </a:pPr>
            <a:endParaRPr lang="en-US" sz="1600" baseline="0" dirty="0" smtClean="0"/>
          </a:p>
          <a:p>
            <a:pPr marL="0" indent="0">
              <a:buFont typeface="Arial"/>
              <a:buNone/>
            </a:pPr>
            <a:r>
              <a:rPr lang="en-US" sz="1600" baseline="0" dirty="0" smtClean="0"/>
              <a:t>Low numerate people were not low enough</a:t>
            </a:r>
          </a:p>
          <a:p>
            <a:pPr marL="0" indent="0">
              <a:buFont typeface="Arial"/>
              <a:buNone/>
            </a:pPr>
            <a:endParaRPr lang="en-US" sz="1600" baseline="0" dirty="0" smtClean="0"/>
          </a:p>
          <a:p>
            <a:pPr marL="0" indent="0">
              <a:buFont typeface="Arial"/>
              <a:buNone/>
            </a:pPr>
            <a:endParaRPr lang="en-US" sz="1600" baseline="0" dirty="0" smtClean="0"/>
          </a:p>
          <a:p>
            <a:pPr marL="0" indent="0">
              <a:buFont typeface="Arial"/>
              <a:buNone/>
            </a:pPr>
            <a:endParaRPr lang="en-US" sz="1600" baseline="0" dirty="0" smtClean="0"/>
          </a:p>
          <a:p>
            <a:pPr marL="0" indent="0">
              <a:buFont typeface="Arial"/>
              <a:buNone/>
            </a:pPr>
            <a:r>
              <a:rPr lang="en-US" sz="1600" baseline="0" dirty="0" smtClean="0"/>
              <a:t>-how to get more low numerate people</a:t>
            </a:r>
          </a:p>
          <a:p>
            <a:pPr marL="0" indent="0">
              <a:buFont typeface="Arial"/>
              <a:buNone/>
            </a:pPr>
            <a:r>
              <a:rPr lang="en-US" sz="1600" baseline="0" dirty="0" smtClean="0"/>
              <a:t>-need younger participants</a:t>
            </a:r>
          </a:p>
          <a:p>
            <a:pPr marL="0" indent="0">
              <a:buFont typeface="Arial"/>
              <a:buNone/>
            </a:pPr>
            <a:r>
              <a:rPr lang="en-US" sz="1600" baseline="0" dirty="0" smtClean="0"/>
              <a:t>-lower education level</a:t>
            </a:r>
          </a:p>
          <a:p>
            <a:pPr marL="0" indent="0">
              <a:buFont typeface="Arial"/>
              <a:buNone/>
            </a:pPr>
            <a:r>
              <a:rPr lang="en-US" sz="1600" baseline="0" dirty="0" smtClean="0"/>
              <a:t>-tertiary spilt or find a way to spread the participants apart</a:t>
            </a:r>
          </a:p>
          <a:p>
            <a:pPr marL="0" indent="0">
              <a:buFont typeface="Arial"/>
              <a:buNone/>
            </a:pPr>
            <a:r>
              <a:rPr lang="en-US" sz="1600" baseline="0" dirty="0" smtClean="0"/>
              <a:t>-continuous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50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1600" dirty="0" smtClean="0"/>
              <a:t>Numerate- able</a:t>
            </a:r>
            <a:r>
              <a:rPr lang="en-US" sz="1600" baseline="0" dirty="0" smtClean="0"/>
              <a:t> to efficiently understand number representation</a:t>
            </a:r>
          </a:p>
          <a:p>
            <a:pPr marL="457200" indent="-457200">
              <a:buFont typeface="Arial"/>
              <a:buChar char="•"/>
            </a:pPr>
            <a:r>
              <a:rPr lang="en-US" sz="1600" baseline="0" dirty="0" smtClean="0"/>
              <a:t>Innumerate- lower ability to efficiently understand number representation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30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53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Split of data from both scales*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84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457200">
              <a:buFont typeface="Arial"/>
              <a:buChar char="•"/>
            </a:pPr>
            <a:r>
              <a:rPr lang="en-US" sz="1600" dirty="0" err="1" smtClean="0"/>
              <a:t>Lipkus</a:t>
            </a:r>
            <a:r>
              <a:rPr lang="en-US" sz="1600" dirty="0" smtClean="0"/>
              <a:t>- probability, chances,</a:t>
            </a:r>
            <a:r>
              <a:rPr lang="en-US" sz="1600" baseline="0" dirty="0" smtClean="0"/>
              <a:t> open-ended, single answer</a:t>
            </a:r>
          </a:p>
          <a:p>
            <a:pPr marL="914400" lvl="1" indent="-457200">
              <a:buFont typeface="Arial"/>
              <a:buChar char="•"/>
            </a:pPr>
            <a:r>
              <a:rPr lang="en-US" sz="1600" baseline="0" dirty="0" smtClean="0"/>
              <a:t>11 questions</a:t>
            </a:r>
          </a:p>
          <a:p>
            <a:pPr marL="457200" lvl="0" indent="-457200">
              <a:buFont typeface="Arial"/>
              <a:buChar char="•"/>
            </a:pPr>
            <a:r>
              <a:rPr lang="en-US" sz="1600" dirty="0" smtClean="0"/>
              <a:t>Berlin-</a:t>
            </a:r>
            <a:r>
              <a:rPr lang="en-US" sz="1600" baseline="0" dirty="0" smtClean="0"/>
              <a:t> probability, chances, multiple choice, single answer</a:t>
            </a:r>
            <a:endParaRPr lang="en-US" sz="1600" dirty="0" smtClean="0"/>
          </a:p>
          <a:p>
            <a:pPr marL="914400" lvl="1" indent="-457200">
              <a:buFont typeface="Arial"/>
              <a:buChar char="•"/>
            </a:pPr>
            <a:r>
              <a:rPr lang="en-US" sz="1600" dirty="0" smtClean="0"/>
              <a:t>4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27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Wrong</a:t>
            </a:r>
            <a:r>
              <a:rPr lang="en-US" baseline="0" dirty="0" smtClean="0"/>
              <a:t> or right answer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Probability and chance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30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Multiple choice</a:t>
            </a:r>
            <a:endParaRPr lang="en-US" dirty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Probability </a:t>
            </a:r>
            <a:r>
              <a:rPr lang="en-US" baseline="0" smtClean="0"/>
              <a:t>and chance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99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80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1C6C-A167-6042-ABB5-8D6FE3822F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3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Numeracy and Decision 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Joselyn</a:t>
            </a:r>
            <a:r>
              <a:rPr lang="en-US" dirty="0" smtClean="0"/>
              <a:t> Hathaway-Undergraduate Researcher</a:t>
            </a:r>
          </a:p>
          <a:p>
            <a:r>
              <a:rPr lang="en-US" smtClean="0"/>
              <a:t>Dr. Michael </a:t>
            </a:r>
            <a:r>
              <a:rPr lang="en-US" dirty="0" smtClean="0"/>
              <a:t>Serra-Mentor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Berlin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Ex. Rolling a die</a:t>
            </a:r>
            <a:endParaRPr lang="en-US" sz="2800" dirty="0"/>
          </a:p>
        </p:txBody>
      </p:sp>
      <p:pic>
        <p:nvPicPr>
          <p:cNvPr id="4" name="Picture 3" descr="Screen Shot 2017-07-20 at 9.54.17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4" y="2890578"/>
            <a:ext cx="7583488" cy="161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06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/>
              <a:t>There will be an interaction between numeracy and the </a:t>
            </a:r>
            <a:r>
              <a:rPr lang="en-US" sz="3200" dirty="0" smtClean="0"/>
              <a:t>manipulations </a:t>
            </a:r>
            <a:endParaRPr lang="en-US" sz="3200" dirty="0"/>
          </a:p>
          <a:p>
            <a:r>
              <a:rPr lang="en-US" sz="3200" dirty="0" smtClean="0"/>
              <a:t>High numerate participants responses will depend on their logical thinking (replicated results/interaction)</a:t>
            </a:r>
          </a:p>
          <a:p>
            <a:r>
              <a:rPr lang="en-US" sz="3200" dirty="0" smtClean="0"/>
              <a:t>Low numerate participants responses will depend on affective information(replicated results/interaction)</a:t>
            </a:r>
          </a:p>
          <a:p>
            <a:r>
              <a:rPr lang="en-US" sz="3200" dirty="0" smtClean="0"/>
              <a:t>High numerate people will answer faster(new results)</a:t>
            </a:r>
          </a:p>
        </p:txBody>
      </p:sp>
    </p:spTree>
    <p:extLst>
      <p:ext uri="{BB962C8B-B14F-4D97-AF65-F5344CB8AC3E}">
        <p14:creationId xmlns:p14="http://schemas.microsoft.com/office/powerpoint/2010/main" val="152155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1-Attribute Framing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P</a:t>
            </a:r>
            <a:r>
              <a:rPr lang="en-US" sz="3000" dirty="0" smtClean="0"/>
              <a:t>articipants </a:t>
            </a:r>
            <a:r>
              <a:rPr lang="en-US" sz="3000" dirty="0"/>
              <a:t>rated the performance of a students test </a:t>
            </a:r>
            <a:r>
              <a:rPr lang="en-US" sz="3000" dirty="0" smtClean="0"/>
              <a:t>grades</a:t>
            </a:r>
          </a:p>
          <a:p>
            <a:r>
              <a:rPr lang="en-US" sz="3000" dirty="0" smtClean="0"/>
              <a:t>Rating scale ran from </a:t>
            </a:r>
            <a:r>
              <a:rPr lang="en-US" sz="3000" dirty="0"/>
              <a:t>“very poor” to “very good</a:t>
            </a:r>
            <a:r>
              <a:rPr lang="en-US" sz="3000" dirty="0" smtClean="0"/>
              <a:t>”</a:t>
            </a:r>
            <a:endParaRPr lang="en-US" sz="3000" dirty="0"/>
          </a:p>
          <a:p>
            <a:r>
              <a:rPr lang="en-US" sz="3000" dirty="0" smtClean="0"/>
              <a:t>Participants given </a:t>
            </a:r>
            <a:r>
              <a:rPr lang="en-US" sz="3000" dirty="0"/>
              <a:t>the percent correct or incorrect of the students test </a:t>
            </a:r>
            <a:r>
              <a:rPr lang="en-US" sz="3000" dirty="0" smtClean="0"/>
              <a:t>score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740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1-Attribute Framing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08000712"/>
              </p:ext>
            </p:extLst>
          </p:nvPr>
        </p:nvGraphicFramePr>
        <p:xfrm>
          <a:off x="760043" y="1871803"/>
          <a:ext cx="3714168" cy="264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31447973"/>
              </p:ext>
            </p:extLst>
          </p:nvPr>
        </p:nvGraphicFramePr>
        <p:xfrm>
          <a:off x="4474211" y="1871803"/>
          <a:ext cx="3888740" cy="264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9463" y="4409674"/>
            <a:ext cx="7583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Times New Roman"/>
              </a:rPr>
              <a:t>Results:</a:t>
            </a:r>
            <a:endParaRPr lang="en-US" sz="2000" dirty="0">
              <a:cs typeface="Times New Roman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cs typeface="Times New Roman"/>
              </a:rPr>
              <a:t>High numerate participants rated the students’ grades significantly lower than did the low numerate </a:t>
            </a:r>
            <a:r>
              <a:rPr lang="en-US" sz="2000" dirty="0" smtClean="0">
                <a:cs typeface="Times New Roman"/>
              </a:rPr>
              <a:t>people</a:t>
            </a:r>
            <a:endParaRPr lang="en-US" sz="2000" dirty="0">
              <a:cs typeface="Times New Roman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 smtClean="0">
                <a:cs typeface="Times New Roman"/>
              </a:rPr>
              <a:t>Participants took longer to respond with the the incorrect frame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000" dirty="0" smtClean="0">
                <a:cs typeface="Times New Roman"/>
              </a:rPr>
              <a:t>Interaction was not significant</a:t>
            </a:r>
            <a:endParaRPr lang="en-US" sz="2000" dirty="0">
              <a:cs typeface="Times New Roman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170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2-Risk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Participants given </a:t>
            </a:r>
            <a:r>
              <a:rPr lang="en-US" sz="3000" dirty="0"/>
              <a:t>a vignette of a mental health </a:t>
            </a:r>
            <a:r>
              <a:rPr lang="en-US" sz="3000" dirty="0" smtClean="0"/>
              <a:t>patient</a:t>
            </a:r>
          </a:p>
          <a:p>
            <a:r>
              <a:rPr lang="en-US" sz="3000" dirty="0"/>
              <a:t>P</a:t>
            </a:r>
            <a:r>
              <a:rPr lang="en-US" sz="3000" dirty="0" smtClean="0"/>
              <a:t>articipants were to </a:t>
            </a:r>
            <a:r>
              <a:rPr lang="en-US" sz="3000" dirty="0"/>
              <a:t>rate the level of risk of the patient committing an act of </a:t>
            </a:r>
            <a:r>
              <a:rPr lang="en-US" sz="3000" dirty="0" smtClean="0"/>
              <a:t>violence</a:t>
            </a:r>
            <a:endParaRPr lang="en-US" sz="3000" dirty="0"/>
          </a:p>
          <a:p>
            <a:r>
              <a:rPr lang="en-US" sz="3000" dirty="0" smtClean="0"/>
              <a:t>Rating scale ran </a:t>
            </a:r>
            <a:r>
              <a:rPr lang="en-US" sz="3000" dirty="0"/>
              <a:t>from “very low risk” to “very high risk</a:t>
            </a:r>
            <a:r>
              <a:rPr lang="en-US" sz="3000" dirty="0" smtClean="0"/>
              <a:t>”</a:t>
            </a:r>
          </a:p>
          <a:p>
            <a:r>
              <a:rPr lang="en-US" sz="3000" dirty="0"/>
              <a:t>P</a:t>
            </a:r>
            <a:r>
              <a:rPr lang="en-US" sz="3000" dirty="0" smtClean="0"/>
              <a:t>articipants given </a:t>
            </a:r>
            <a:r>
              <a:rPr lang="en-US" sz="3000" dirty="0"/>
              <a:t>the level of risk as a percent or a </a:t>
            </a:r>
            <a:r>
              <a:rPr lang="en-US" sz="3000" dirty="0" smtClean="0"/>
              <a:t>frequency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1387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Vignette of Mental Health Patient</a:t>
            </a:r>
            <a:endParaRPr lang="en-US" dirty="0"/>
          </a:p>
        </p:txBody>
      </p:sp>
      <p:pic>
        <p:nvPicPr>
          <p:cNvPr id="5" name="Picture 4" descr="Screen Shot 2017-07-25 at 7.55.08 PM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3"/>
          <a:stretch/>
        </p:blipFill>
        <p:spPr>
          <a:xfrm>
            <a:off x="1511521" y="1893090"/>
            <a:ext cx="5929183" cy="456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11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2-Risk Representation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9463" y="4563775"/>
            <a:ext cx="7583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Times New Roman"/>
              </a:rPr>
              <a:t>Results: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cs typeface="Times New Roman"/>
              </a:rPr>
              <a:t>Reaction time for high numerate was higher (opposite of expectation)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cs typeface="Times New Roman"/>
              </a:rPr>
              <a:t>Interaction was not  significant</a:t>
            </a:r>
            <a:endParaRPr lang="en-US" sz="2000" dirty="0">
              <a:cs typeface="Times New Roman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90807083"/>
              </p:ext>
            </p:extLst>
          </p:nvPr>
        </p:nvGraphicFramePr>
        <p:xfrm>
          <a:off x="779463" y="1776723"/>
          <a:ext cx="3888740" cy="290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47820582"/>
              </p:ext>
            </p:extLst>
          </p:nvPr>
        </p:nvGraphicFramePr>
        <p:xfrm>
          <a:off x="4668203" y="1776723"/>
          <a:ext cx="3888740" cy="2889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02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3-Affective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articipants given </a:t>
            </a:r>
            <a:r>
              <a:rPr lang="en-US" dirty="0"/>
              <a:t>two jars of </a:t>
            </a:r>
            <a:r>
              <a:rPr lang="en-US" dirty="0" smtClean="0"/>
              <a:t>jellybeans</a:t>
            </a:r>
          </a:p>
          <a:p>
            <a:r>
              <a:rPr lang="en-US" dirty="0" smtClean="0"/>
              <a:t>Jar A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9 </a:t>
            </a:r>
            <a:r>
              <a:rPr lang="en-US" dirty="0"/>
              <a:t>red jellybeans out of </a:t>
            </a:r>
            <a:r>
              <a:rPr lang="en-US" dirty="0" smtClean="0"/>
              <a:t>100</a:t>
            </a:r>
          </a:p>
          <a:p>
            <a:r>
              <a:rPr lang="en-US" dirty="0"/>
              <a:t>J</a:t>
            </a:r>
            <a:r>
              <a:rPr lang="en-US" dirty="0" smtClean="0"/>
              <a:t>ar B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1 </a:t>
            </a:r>
            <a:r>
              <a:rPr lang="en-US" dirty="0"/>
              <a:t>red jellybean out of </a:t>
            </a:r>
            <a:r>
              <a:rPr lang="en-US" dirty="0" smtClean="0"/>
              <a:t>10</a:t>
            </a:r>
            <a:endParaRPr lang="en-US" dirty="0"/>
          </a:p>
          <a:p>
            <a:r>
              <a:rPr lang="en-US" dirty="0" smtClean="0"/>
              <a:t>Participants chose </a:t>
            </a:r>
            <a:r>
              <a:rPr lang="en-US" dirty="0"/>
              <a:t>which jar they believed had the higher chance of them picking a red </a:t>
            </a:r>
            <a:r>
              <a:rPr lang="en-US" dirty="0" smtClean="0"/>
              <a:t>jellybean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Jar of Choice</a:t>
            </a:r>
            <a:endParaRPr lang="en-US" dirty="0"/>
          </a:p>
        </p:txBody>
      </p:sp>
      <p:pic>
        <p:nvPicPr>
          <p:cNvPr id="4" name="Picture 3" descr="Screen Shot 2017-07-25 at 8.41.46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981" y="1928724"/>
            <a:ext cx="6033066" cy="413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5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tudy 3-Affective Information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02733842"/>
              </p:ext>
            </p:extLst>
          </p:nvPr>
        </p:nvGraphicFramePr>
        <p:xfrm>
          <a:off x="779463" y="1822283"/>
          <a:ext cx="3545840" cy="2719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03776259"/>
              </p:ext>
            </p:extLst>
          </p:nvPr>
        </p:nvGraphicFramePr>
        <p:xfrm>
          <a:off x="4588511" y="1798646"/>
          <a:ext cx="3774440" cy="2743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9463" y="4418380"/>
            <a:ext cx="7583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Times New Roman"/>
              </a:rPr>
              <a:t>Results:</a:t>
            </a:r>
            <a:endParaRPr lang="en-US" sz="2000" dirty="0">
              <a:cs typeface="Times New Roman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cs typeface="Times New Roman"/>
              </a:rPr>
              <a:t>High numerate participants were more likely to choose the jar with fewer jelly beans (greater chance of winning) than were the low numerate </a:t>
            </a:r>
            <a:r>
              <a:rPr lang="en-US" sz="2000" dirty="0" smtClean="0">
                <a:cs typeface="Times New Roman"/>
              </a:rPr>
              <a:t>participants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000" dirty="0" smtClean="0">
                <a:cs typeface="Times New Roman"/>
              </a:rPr>
              <a:t>High numerate took longer to respond (opposite of expectation)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000" dirty="0" smtClean="0">
                <a:cs typeface="Times New Roman"/>
              </a:rPr>
              <a:t>Interaction was not significant</a:t>
            </a:r>
            <a:endParaRPr lang="en-US" sz="20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548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7" grpId="0">
        <p:bldAsOne/>
      </p:bldGraphic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Numeracy</a:t>
            </a:r>
          </a:p>
          <a:p>
            <a:pPr lvl="1">
              <a:buFont typeface="Wingdings" charset="2"/>
              <a:buChar char="§"/>
            </a:pPr>
            <a:r>
              <a:rPr lang="en-US" sz="3000" dirty="0"/>
              <a:t>The ability to understand and work with numbers</a:t>
            </a:r>
          </a:p>
          <a:p>
            <a:r>
              <a:rPr lang="en-US" sz="3200" dirty="0"/>
              <a:t>Low vs</a:t>
            </a:r>
            <a:r>
              <a:rPr lang="en-US" sz="3200" dirty="0" smtClean="0"/>
              <a:t>. High Numeracy</a:t>
            </a:r>
            <a:endParaRPr lang="en-US" sz="3200" dirty="0"/>
          </a:p>
          <a:p>
            <a:pPr lvl="1">
              <a:buFont typeface="Wingdings" charset="2"/>
              <a:buChar char="§"/>
            </a:pPr>
            <a:r>
              <a:rPr lang="en-US" sz="3000" dirty="0"/>
              <a:t>An </a:t>
            </a:r>
            <a:r>
              <a:rPr lang="en-US" sz="3000" dirty="0" smtClean="0"/>
              <a:t>individual’s </a:t>
            </a:r>
            <a:r>
              <a:rPr lang="en-US" sz="3000" dirty="0"/>
              <a:t>level of understanding of numerical concepts</a:t>
            </a:r>
          </a:p>
          <a:p>
            <a:pPr lvl="1">
              <a:buFont typeface="Wingdings" charset="2"/>
              <a:buChar char="§"/>
            </a:pPr>
            <a:r>
              <a:rPr lang="en-US" sz="3000" dirty="0"/>
              <a:t>Measurement of someone's level </a:t>
            </a:r>
            <a:r>
              <a:rPr lang="en-US" sz="3000" dirty="0" smtClean="0"/>
              <a:t>of numeracy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427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 4-Affect and </a:t>
            </a:r>
            <a:r>
              <a:rPr lang="en-US" dirty="0" smtClean="0"/>
              <a:t>Betting</a:t>
            </a:r>
            <a:br>
              <a:rPr lang="en-US" dirty="0" smtClean="0"/>
            </a:br>
            <a:r>
              <a:rPr lang="en-US" dirty="0" smtClean="0"/>
              <a:t>Loss vs. No Loss Bet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P</a:t>
            </a:r>
            <a:r>
              <a:rPr lang="en-US" sz="2500" dirty="0" smtClean="0"/>
              <a:t>articipants given </a:t>
            </a:r>
            <a:r>
              <a:rPr lang="en-US" sz="2500" dirty="0"/>
              <a:t>a </a:t>
            </a:r>
            <a:r>
              <a:rPr lang="en-US" sz="2500" dirty="0" smtClean="0"/>
              <a:t>small loss </a:t>
            </a:r>
            <a:r>
              <a:rPr lang="en-US" sz="2500" dirty="0"/>
              <a:t>or </a:t>
            </a:r>
            <a:r>
              <a:rPr lang="en-US" sz="2500" dirty="0" smtClean="0"/>
              <a:t>no loss bet</a:t>
            </a:r>
          </a:p>
          <a:p>
            <a:r>
              <a:rPr lang="en-US" sz="2500" dirty="0"/>
              <a:t>N</a:t>
            </a:r>
            <a:r>
              <a:rPr lang="en-US" sz="2500" dirty="0" smtClean="0"/>
              <a:t>o </a:t>
            </a:r>
            <a:r>
              <a:rPr lang="en-US" sz="2500" dirty="0"/>
              <a:t>loss </a:t>
            </a:r>
            <a:r>
              <a:rPr lang="en-US" sz="2500" dirty="0" smtClean="0"/>
              <a:t>bet</a:t>
            </a:r>
          </a:p>
          <a:p>
            <a:pPr lvl="1">
              <a:buFont typeface="Wingdings" charset="2"/>
              <a:buChar char="§"/>
            </a:pPr>
            <a:r>
              <a:rPr lang="en-US" sz="2500" dirty="0" smtClean="0"/>
              <a:t>7</a:t>
            </a:r>
            <a:r>
              <a:rPr lang="en-US" sz="2500" dirty="0"/>
              <a:t>/36 chance to win $9 or 29/36 chance to win </a:t>
            </a:r>
            <a:r>
              <a:rPr lang="en-US" sz="2500" dirty="0" smtClean="0"/>
              <a:t>nothing</a:t>
            </a:r>
          </a:p>
          <a:p>
            <a:r>
              <a:rPr lang="en-US" sz="2500" dirty="0"/>
              <a:t>S</a:t>
            </a:r>
            <a:r>
              <a:rPr lang="en-US" sz="2500" dirty="0" smtClean="0"/>
              <a:t>mall </a:t>
            </a:r>
            <a:r>
              <a:rPr lang="en-US" sz="2500" dirty="0"/>
              <a:t>loss bet </a:t>
            </a:r>
            <a:endParaRPr lang="en-US" sz="2500" dirty="0" smtClean="0"/>
          </a:p>
          <a:p>
            <a:pPr lvl="1">
              <a:buFont typeface="Wingdings" charset="2"/>
              <a:buChar char="§"/>
            </a:pPr>
            <a:r>
              <a:rPr lang="en-US" sz="2500" dirty="0" smtClean="0"/>
              <a:t>7</a:t>
            </a:r>
            <a:r>
              <a:rPr lang="en-US" sz="2500" dirty="0"/>
              <a:t>/36 chance to win $9 or 29/36 chance to lose $</a:t>
            </a:r>
            <a:r>
              <a:rPr lang="en-US" sz="2500" dirty="0" smtClean="0"/>
              <a:t>0.05</a:t>
            </a:r>
            <a:endParaRPr lang="en-US" sz="2500" dirty="0"/>
          </a:p>
          <a:p>
            <a:r>
              <a:rPr lang="en-US" sz="2500" dirty="0"/>
              <a:t>P</a:t>
            </a:r>
            <a:r>
              <a:rPr lang="en-US" sz="2500" dirty="0" smtClean="0"/>
              <a:t>articipants rated </a:t>
            </a:r>
            <a:r>
              <a:rPr lang="en-US" sz="2500" dirty="0"/>
              <a:t>the attractiveness of the bet on a scale from “0- not attractive at all” to “20-extremely attractive</a:t>
            </a:r>
            <a:r>
              <a:rPr lang="en-US" sz="2500" dirty="0" smtClean="0"/>
              <a:t>”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5486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4-Affect and Betting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15860765"/>
              </p:ext>
            </p:extLst>
          </p:nvPr>
        </p:nvGraphicFramePr>
        <p:xfrm>
          <a:off x="779463" y="1767467"/>
          <a:ext cx="3660140" cy="2702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07231344"/>
              </p:ext>
            </p:extLst>
          </p:nvPr>
        </p:nvGraphicFramePr>
        <p:xfrm>
          <a:off x="4588511" y="1767468"/>
          <a:ext cx="3774440" cy="2702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9463" y="4367043"/>
            <a:ext cx="7583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Times New Roman"/>
              </a:rPr>
              <a:t>Results:</a:t>
            </a:r>
            <a:endParaRPr lang="en-US" sz="2000" dirty="0">
              <a:cs typeface="Times New Roman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cs typeface="Times New Roman"/>
              </a:rPr>
              <a:t>High </a:t>
            </a:r>
            <a:r>
              <a:rPr lang="en-US" sz="2000" dirty="0" smtClean="0">
                <a:cs typeface="Times New Roman"/>
              </a:rPr>
              <a:t>numerate we affected by affective information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000" dirty="0" smtClean="0">
                <a:cs typeface="Times New Roman"/>
              </a:rPr>
              <a:t>Participants </a:t>
            </a:r>
            <a:r>
              <a:rPr lang="en-US" sz="2000" dirty="0">
                <a:cs typeface="Times New Roman"/>
              </a:rPr>
              <a:t>rated a bet involving a small potential loss as more attractive than a bet involving no chance of a </a:t>
            </a:r>
            <a:r>
              <a:rPr lang="en-US" sz="2000" dirty="0" smtClean="0">
                <a:cs typeface="Times New Roman"/>
              </a:rPr>
              <a:t>loss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000" dirty="0" smtClean="0">
                <a:cs typeface="Times New Roman"/>
              </a:rPr>
              <a:t>Reaction time was higher and more significant for high numerate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000" dirty="0" smtClean="0">
                <a:cs typeface="Times New Roman"/>
              </a:rPr>
              <a:t>Replication of loss bet over no loss bet</a:t>
            </a:r>
            <a:endParaRPr lang="en-US" sz="20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076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interactions were not there but the main affects were replicated</a:t>
            </a:r>
          </a:p>
          <a:p>
            <a:pPr lvl="1">
              <a:buFont typeface="Wingdings" charset="2"/>
              <a:buChar char="§"/>
            </a:pPr>
            <a:r>
              <a:rPr lang="en-US" sz="3000" dirty="0" smtClean="0"/>
              <a:t>Using a the split halves and tertiary split did not come out correct</a:t>
            </a:r>
          </a:p>
          <a:p>
            <a:pPr lvl="1">
              <a:buFont typeface="Wingdings" charset="2"/>
              <a:buChar char="§"/>
            </a:pPr>
            <a:r>
              <a:rPr lang="en-US" sz="3000" dirty="0" smtClean="0"/>
              <a:t>Data was evenly distributed</a:t>
            </a:r>
          </a:p>
          <a:p>
            <a:pPr lvl="1">
              <a:buFont typeface="Wingdings" charset="2"/>
              <a:buChar char="§"/>
            </a:pPr>
            <a:r>
              <a:rPr lang="en-US" sz="3000" dirty="0" smtClean="0"/>
              <a:t>Distribution was not wide enough</a:t>
            </a:r>
          </a:p>
          <a:p>
            <a:pPr lvl="1">
              <a:buFont typeface="Wingdings" charset="2"/>
              <a:buChar char="§"/>
            </a:pPr>
            <a:r>
              <a:rPr lang="en-US" sz="3000" dirty="0" smtClean="0"/>
              <a:t>Low numerate were not low enough</a:t>
            </a:r>
          </a:p>
        </p:txBody>
      </p:sp>
    </p:spTree>
    <p:extLst>
      <p:ext uri="{BB962C8B-B14F-4D97-AF65-F5344CB8AC3E}">
        <p14:creationId xmlns:p14="http://schemas.microsoft.com/office/powerpoint/2010/main" val="279996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>
                <a:cs typeface="Times New Roman"/>
              </a:rPr>
              <a:t>The </a:t>
            </a:r>
            <a:r>
              <a:rPr lang="en-US" sz="3200" dirty="0" smtClean="0">
                <a:cs typeface="Times New Roman"/>
              </a:rPr>
              <a:t>response times were more significant for high numerate participants (opposite expectation)</a:t>
            </a:r>
          </a:p>
          <a:p>
            <a:r>
              <a:rPr lang="en-US" sz="3200" dirty="0" smtClean="0">
                <a:cs typeface="Times New Roman"/>
              </a:rPr>
              <a:t>High numerate participants had more time thinking over the questions</a:t>
            </a:r>
          </a:p>
          <a:p>
            <a:r>
              <a:rPr lang="en-US" sz="3200" dirty="0" smtClean="0">
                <a:cs typeface="Times New Roman"/>
              </a:rPr>
              <a:t>Solutions</a:t>
            </a:r>
          </a:p>
          <a:p>
            <a:pPr lvl="1"/>
            <a:r>
              <a:rPr lang="en-US" sz="3000" dirty="0" smtClean="0">
                <a:cs typeface="Times New Roman"/>
              </a:rPr>
              <a:t>Continuous analysis</a:t>
            </a:r>
          </a:p>
          <a:p>
            <a:pPr lvl="1"/>
            <a:r>
              <a:rPr lang="en-US" sz="3000" dirty="0" smtClean="0">
                <a:cs typeface="Times New Roman"/>
              </a:rPr>
              <a:t>Younger participants</a:t>
            </a:r>
          </a:p>
          <a:p>
            <a:pPr lvl="1"/>
            <a:r>
              <a:rPr lang="en-US" sz="3000" dirty="0" smtClean="0">
                <a:cs typeface="Times New Roman"/>
              </a:rPr>
              <a:t>Lower education level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436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Dr. Michael Serra for guiding and assisting me on my ongoing research process</a:t>
            </a:r>
          </a:p>
          <a:p>
            <a:r>
              <a:rPr lang="en-US" sz="2400" dirty="0">
                <a:latin typeface="Times New Roman"/>
                <a:cs typeface="Times New Roman"/>
              </a:rPr>
              <a:t>Principal investigator Dr. </a:t>
            </a:r>
            <a:r>
              <a:rPr lang="en-US" sz="2400" dirty="0" smtClean="0">
                <a:latin typeface="Times New Roman"/>
                <a:cs typeface="Times New Roman"/>
              </a:rPr>
              <a:t>Pat </a:t>
            </a:r>
            <a:r>
              <a:rPr lang="en-US" sz="2400" dirty="0" err="1" smtClean="0">
                <a:latin typeface="Times New Roman"/>
                <a:cs typeface="Times New Roman"/>
              </a:rPr>
              <a:t>DeLucia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and the co-principal investigator Dr. James Yang for providing me with the funding and opportunity for my research </a:t>
            </a:r>
            <a:r>
              <a:rPr lang="en-US" sz="2400" dirty="0" smtClean="0">
                <a:latin typeface="Times New Roman"/>
                <a:cs typeface="Times New Roman"/>
              </a:rPr>
              <a:t>experience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TTU </a:t>
            </a:r>
            <a:r>
              <a:rPr lang="en-US" sz="2400" dirty="0">
                <a:latin typeface="Times New Roman"/>
                <a:cs typeface="Times New Roman"/>
              </a:rPr>
              <a:t>staff and presenters for their knowledge and </a:t>
            </a:r>
            <a:r>
              <a:rPr lang="en-US" sz="2400" dirty="0" smtClean="0">
                <a:latin typeface="Times New Roman"/>
                <a:cs typeface="Times New Roman"/>
              </a:rPr>
              <a:t>resources </a:t>
            </a:r>
            <a:r>
              <a:rPr lang="en-US" sz="2400" dirty="0">
                <a:latin typeface="Times New Roman"/>
                <a:cs typeface="Times New Roman"/>
              </a:rPr>
              <a:t>essential for my </a:t>
            </a:r>
            <a:r>
              <a:rPr lang="en-US" sz="2400" dirty="0" smtClean="0">
                <a:latin typeface="Times New Roman"/>
                <a:cs typeface="Times New Roman"/>
              </a:rPr>
              <a:t>research</a:t>
            </a:r>
          </a:p>
          <a:p>
            <a:r>
              <a:rPr lang="en-US" sz="2400" b="1" dirty="0"/>
              <a:t>This material is based upon work supported by the National Science Foundation under Grant No. </a:t>
            </a:r>
            <a:r>
              <a:rPr lang="en-US" sz="2400" b="1"/>
              <a:t>1559393</a:t>
            </a:r>
            <a:endParaRPr lang="en-US" altLang="en-US" sz="2400" b="1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42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700" dirty="0"/>
              <a:t>Peters, E., </a:t>
            </a:r>
            <a:r>
              <a:rPr lang="en-US" sz="1700" dirty="0" err="1"/>
              <a:t>Västfjäll</a:t>
            </a:r>
            <a:r>
              <a:rPr lang="en-US" sz="1700" dirty="0"/>
              <a:t>, D., </a:t>
            </a:r>
            <a:r>
              <a:rPr lang="en-US" sz="1700" dirty="0" err="1"/>
              <a:t>Slovic</a:t>
            </a:r>
            <a:r>
              <a:rPr lang="en-US" sz="1700" dirty="0"/>
              <a:t>, P., Mertz, C., </a:t>
            </a:r>
            <a:r>
              <a:rPr lang="en-US" sz="1700" dirty="0" err="1"/>
              <a:t>Mazzocco</a:t>
            </a:r>
            <a:r>
              <a:rPr lang="en-US" sz="1700" dirty="0"/>
              <a:t>, K. and </a:t>
            </a:r>
            <a:r>
              <a:rPr lang="en-US" sz="1700" dirty="0" err="1"/>
              <a:t>Dickert</a:t>
            </a:r>
            <a:r>
              <a:rPr lang="en-US" sz="1700" dirty="0"/>
              <a:t>, S. (2006). Numeracy and Decision Making. </a:t>
            </a:r>
            <a:r>
              <a:rPr lang="en-US" sz="1700" i="1" dirty="0"/>
              <a:t>Psychological Science</a:t>
            </a:r>
            <a:r>
              <a:rPr lang="en-US" sz="1700" dirty="0"/>
              <a:t>, 17(5), pp.407-413.</a:t>
            </a:r>
          </a:p>
          <a:p>
            <a:pPr lvl="0"/>
            <a:r>
              <a:rPr lang="en-US" sz="1700" dirty="0"/>
              <a:t>Peters, E. (2012). Beyond Comprehension. </a:t>
            </a:r>
            <a:r>
              <a:rPr lang="en-US" sz="1700" i="1" dirty="0"/>
              <a:t>Current Directions in Psychological Science</a:t>
            </a:r>
            <a:r>
              <a:rPr lang="en-US" sz="1700" dirty="0"/>
              <a:t>, 21(1), pp.31-35.</a:t>
            </a:r>
          </a:p>
          <a:p>
            <a:pPr lvl="0"/>
            <a:r>
              <a:rPr lang="en-US" sz="1700" dirty="0"/>
              <a:t>McGraw, A., Larsen, J., </a:t>
            </a:r>
            <a:r>
              <a:rPr lang="en-US" sz="1700" dirty="0" err="1"/>
              <a:t>Kahneman</a:t>
            </a:r>
            <a:r>
              <a:rPr lang="en-US" sz="1700" dirty="0"/>
              <a:t>, D. and </a:t>
            </a:r>
            <a:r>
              <a:rPr lang="en-US" sz="1700" dirty="0" err="1"/>
              <a:t>Schkade</a:t>
            </a:r>
            <a:r>
              <a:rPr lang="en-US" sz="1700" dirty="0"/>
              <a:t>, D. (2010). Comparing Gains and Losses. </a:t>
            </a:r>
            <a:r>
              <a:rPr lang="en-US" sz="1700" i="1" dirty="0"/>
              <a:t>Psychological Science</a:t>
            </a:r>
            <a:r>
              <a:rPr lang="en-US" sz="1700" dirty="0"/>
              <a:t>, 21(10), pp.1438-</a:t>
            </a:r>
            <a:r>
              <a:rPr lang="en-US" sz="1700" dirty="0" smtClean="0"/>
              <a:t>1445.</a:t>
            </a:r>
            <a:endParaRPr lang="en-US" sz="1700" dirty="0"/>
          </a:p>
          <a:p>
            <a:pPr lvl="0"/>
            <a:r>
              <a:rPr lang="en-US" sz="1700" dirty="0" err="1"/>
              <a:t>Slovic</a:t>
            </a:r>
            <a:r>
              <a:rPr lang="en-US" sz="1700" dirty="0"/>
              <a:t>, P., Monahan, J. and </a:t>
            </a:r>
            <a:r>
              <a:rPr lang="en-US" sz="1700" dirty="0" err="1"/>
              <a:t>MacGregor</a:t>
            </a:r>
            <a:r>
              <a:rPr lang="en-US" sz="1700" dirty="0"/>
              <a:t>, D. (2000). Violence risk assessment and risk communication: The effects of using actual cases, providing instruction, and employing probability versus frequency formats. </a:t>
            </a:r>
            <a:r>
              <a:rPr lang="en-US" sz="1700" i="1" dirty="0"/>
              <a:t>Law and Human Behavior</a:t>
            </a:r>
            <a:r>
              <a:rPr lang="en-US" sz="1700" dirty="0"/>
              <a:t>, 24(3), pp.271-296</a:t>
            </a:r>
            <a:r>
              <a:rPr lang="en-US" sz="1700" dirty="0" smtClean="0"/>
              <a:t>.</a:t>
            </a:r>
            <a:endParaRPr lang="en-US" sz="1700" dirty="0"/>
          </a:p>
          <a:p>
            <a:r>
              <a:rPr lang="en-US" sz="1700" dirty="0" err="1"/>
              <a:t>Cokely</a:t>
            </a:r>
            <a:r>
              <a:rPr lang="en-US" sz="1700" dirty="0"/>
              <a:t>, E., </a:t>
            </a:r>
            <a:r>
              <a:rPr lang="en-US" sz="1700" dirty="0" err="1"/>
              <a:t>Galesic</a:t>
            </a:r>
            <a:r>
              <a:rPr lang="en-US" sz="1700" dirty="0"/>
              <a:t>, M., Schulz., Ghazal S., and Garcia-</a:t>
            </a:r>
            <a:r>
              <a:rPr lang="en-US" sz="1700" dirty="0" err="1"/>
              <a:t>Retamero</a:t>
            </a:r>
            <a:r>
              <a:rPr lang="en-US" sz="1700" dirty="0"/>
              <a:t>, R. (2012). Measuring Risk Literacy: The Berlin Numeracy Test. </a:t>
            </a:r>
            <a:r>
              <a:rPr lang="en-US" sz="1700" i="1" dirty="0" err="1"/>
              <a:t>Judgement</a:t>
            </a:r>
            <a:r>
              <a:rPr lang="en-US" sz="1700" i="1" dirty="0"/>
              <a:t> and Decision Making</a:t>
            </a:r>
            <a:r>
              <a:rPr lang="en-US" sz="1700" dirty="0"/>
              <a:t>, 7(1), pp. 25-47.</a:t>
            </a:r>
          </a:p>
          <a:p>
            <a:pPr marL="0" lv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9234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6250" y="2668606"/>
            <a:ext cx="5667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QUESTIONS?</a:t>
            </a:r>
            <a:endParaRPr lang="en-US" sz="72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655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Low numerate people will make poorer decisions than higher numerate people</a:t>
            </a:r>
          </a:p>
          <a:p>
            <a:r>
              <a:rPr lang="en-US" sz="3000" dirty="0"/>
              <a:t>Individuals level of numeracy can affect their judgment and decision making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2790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purpose of this research is to identify:</a:t>
            </a:r>
          </a:p>
          <a:p>
            <a:pPr lvl="1">
              <a:buFont typeface="Wingdings" charset="2"/>
              <a:buChar char="§"/>
            </a:pPr>
            <a:r>
              <a:rPr lang="en-US" sz="3200" dirty="0" smtClean="0"/>
              <a:t>Numeracy</a:t>
            </a:r>
          </a:p>
          <a:p>
            <a:pPr lvl="1">
              <a:buFont typeface="Wingdings" charset="2"/>
              <a:buChar char="§"/>
            </a:pPr>
            <a:r>
              <a:rPr lang="en-US" sz="3200" dirty="0" smtClean="0"/>
              <a:t>Importance</a:t>
            </a:r>
          </a:p>
          <a:p>
            <a:pPr lvl="1">
              <a:buFont typeface="Wingdings" charset="2"/>
              <a:buChar char="§"/>
            </a:pPr>
            <a:r>
              <a:rPr lang="en-US" sz="3200" dirty="0" smtClean="0"/>
              <a:t>Role in every day life</a:t>
            </a:r>
          </a:p>
        </p:txBody>
      </p:sp>
    </p:spTree>
    <p:extLst>
      <p:ext uri="{BB962C8B-B14F-4D97-AF65-F5344CB8AC3E}">
        <p14:creationId xmlns:p14="http://schemas.microsoft.com/office/powerpoint/2010/main" val="32239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does numeracy relate to decision-making?</a:t>
            </a:r>
          </a:p>
          <a:p>
            <a:r>
              <a:rPr lang="en-US" sz="3200" dirty="0" smtClean="0"/>
              <a:t>Does numeracy relate to reaction times?</a:t>
            </a:r>
          </a:p>
        </p:txBody>
      </p:sp>
    </p:spTree>
    <p:extLst>
      <p:ext uri="{BB962C8B-B14F-4D97-AF65-F5344CB8AC3E}">
        <p14:creationId xmlns:p14="http://schemas.microsoft.com/office/powerpoint/2010/main" val="203101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Participant Variable (non-manipulated)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High vs. low numeracy</a:t>
            </a:r>
            <a:endParaRPr lang="en-US" sz="2600" dirty="0" smtClean="0"/>
          </a:p>
          <a:p>
            <a:r>
              <a:rPr lang="en-US" sz="2800" dirty="0" smtClean="0"/>
              <a:t>Independent Variables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Vary by study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Ex. Positive vs. negative frame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Ex. Frequency vs. percent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Dependent Variables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Choices and ratings in risk and decision making task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Reaction time (completion time per task)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0298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Replication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Numeracy </a:t>
            </a:r>
            <a:r>
              <a:rPr lang="en-US" sz="2400" dirty="0"/>
              <a:t>and Decision Making</a:t>
            </a:r>
          </a:p>
          <a:p>
            <a:pPr lvl="1">
              <a:buFont typeface="Wingdings" charset="2"/>
              <a:buChar char="§"/>
            </a:pPr>
            <a:r>
              <a:rPr lang="en-US" sz="2400" dirty="0"/>
              <a:t>Peters et al. (2006)</a:t>
            </a:r>
          </a:p>
          <a:p>
            <a:pPr lvl="1">
              <a:buFont typeface="Wingdings" charset="2"/>
              <a:buChar char="§"/>
            </a:pPr>
            <a:r>
              <a:rPr lang="en-US" sz="2400" dirty="0"/>
              <a:t>Single </a:t>
            </a:r>
            <a:r>
              <a:rPr lang="en-US" sz="2400" dirty="0" smtClean="0"/>
              <a:t>sample</a:t>
            </a:r>
            <a:endParaRPr lang="en-US" sz="2600" dirty="0" smtClean="0"/>
          </a:p>
          <a:p>
            <a:r>
              <a:rPr lang="en-US" sz="2800" dirty="0" smtClean="0"/>
              <a:t>Expanded numeracy measure</a:t>
            </a:r>
          </a:p>
          <a:p>
            <a:r>
              <a:rPr lang="en-US" sz="2800" dirty="0" smtClean="0"/>
              <a:t>MTURK survey</a:t>
            </a:r>
          </a:p>
          <a:p>
            <a:pPr lvl="1"/>
            <a:r>
              <a:rPr lang="en-US" sz="2600" dirty="0" smtClean="0"/>
              <a:t>Payment of 20¢ (regardless of completion)</a:t>
            </a:r>
          </a:p>
        </p:txBody>
      </p:sp>
    </p:spTree>
    <p:extLst>
      <p:ext uri="{BB962C8B-B14F-4D97-AF65-F5344CB8AC3E}">
        <p14:creationId xmlns:p14="http://schemas.microsoft.com/office/powerpoint/2010/main" val="24116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Numeracy measures</a:t>
            </a:r>
          </a:p>
          <a:p>
            <a:pPr lvl="1">
              <a:buFont typeface="Wingdings" charset="2"/>
              <a:buChar char="§"/>
            </a:pPr>
            <a:r>
              <a:rPr lang="en-US" sz="2600" dirty="0" err="1" smtClean="0"/>
              <a:t>Lipkus</a:t>
            </a:r>
            <a:r>
              <a:rPr lang="en-US" sz="2600" dirty="0"/>
              <a:t> </a:t>
            </a:r>
            <a:r>
              <a:rPr lang="en-US" sz="2600" dirty="0" smtClean="0"/>
              <a:t>Scale (11 questions)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/>
              <a:t>Berlin Scale (4 questions)</a:t>
            </a:r>
          </a:p>
          <a:p>
            <a:r>
              <a:rPr lang="en-US" sz="2600" dirty="0" smtClean="0"/>
              <a:t>Judgment and decision tasks</a:t>
            </a:r>
          </a:p>
          <a:p>
            <a:pPr lvl="1">
              <a:buFont typeface="Wingdings" charset="2"/>
              <a:buChar char="§"/>
            </a:pPr>
            <a:r>
              <a:rPr lang="en-US" sz="2400" dirty="0"/>
              <a:t>A</a:t>
            </a:r>
            <a:r>
              <a:rPr lang="en-US" sz="2400" dirty="0" smtClean="0"/>
              <a:t>ttribute framing (correct vs. incorrect)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Risk representation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Affective information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Affect and Betting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940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Lipkus</a:t>
            </a:r>
            <a:r>
              <a:rPr lang="en-US" dirty="0" smtClean="0"/>
              <a:t>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Ex. Chances of a disease </a:t>
            </a:r>
            <a:endParaRPr lang="en-US" sz="2800" dirty="0"/>
          </a:p>
        </p:txBody>
      </p:sp>
      <p:pic>
        <p:nvPicPr>
          <p:cNvPr id="5" name="Picture 4" descr="Screen Shot 2017-07-20 at 10.01.59 PM.png"/>
          <p:cNvPicPr>
            <a:picLocks noChangeAspect="1"/>
          </p:cNvPicPr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2659168"/>
            <a:ext cx="7583488" cy="15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1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8733</TotalTime>
  <Words>1056</Words>
  <Application>Microsoft Office PowerPoint</Application>
  <PresentationFormat>On-screen Show (4:3)</PresentationFormat>
  <Paragraphs>194</Paragraphs>
  <Slides>26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ＭＳ Ｐゴシック</vt:lpstr>
      <vt:lpstr>Arial</vt:lpstr>
      <vt:lpstr>Calibri</vt:lpstr>
      <vt:lpstr>Corbel</vt:lpstr>
      <vt:lpstr>Times New Roman</vt:lpstr>
      <vt:lpstr>Wingdings</vt:lpstr>
      <vt:lpstr>Wingdings 2</vt:lpstr>
      <vt:lpstr>Pixel</vt:lpstr>
      <vt:lpstr>Numeracy and Decision Making</vt:lpstr>
      <vt:lpstr>Background</vt:lpstr>
      <vt:lpstr>Background (cont.)</vt:lpstr>
      <vt:lpstr>Purpose</vt:lpstr>
      <vt:lpstr>Questions</vt:lpstr>
      <vt:lpstr>Variables</vt:lpstr>
      <vt:lpstr>Methodology</vt:lpstr>
      <vt:lpstr>Methodology (cont.)</vt:lpstr>
      <vt:lpstr>Lipkus Scale</vt:lpstr>
      <vt:lpstr>Berlin Scale</vt:lpstr>
      <vt:lpstr>Expected Result</vt:lpstr>
      <vt:lpstr>Study 1-Attribute Framing</vt:lpstr>
      <vt:lpstr>Study 1-Attribute Framing</vt:lpstr>
      <vt:lpstr>Study 2-Risk Representation</vt:lpstr>
      <vt:lpstr>Vignette of Mental Health Patient</vt:lpstr>
      <vt:lpstr>Study 2-Risk Representation</vt:lpstr>
      <vt:lpstr>Study 3-Affective Information</vt:lpstr>
      <vt:lpstr>Jar of Choice</vt:lpstr>
      <vt:lpstr>Study 3-Affective Information</vt:lpstr>
      <vt:lpstr>Study 4-Affect and Betting Loss vs. No Loss Bet</vt:lpstr>
      <vt:lpstr>Study 4-Affect and Betting</vt:lpstr>
      <vt:lpstr>Conclusion</vt:lpstr>
      <vt:lpstr>Conclusion (cont.)</vt:lpstr>
      <vt:lpstr>Acknowledgements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 in Higher Education</dc:title>
  <dc:creator>j h</dc:creator>
  <cp:lastModifiedBy>Delucia, Pat</cp:lastModifiedBy>
  <cp:revision>175</cp:revision>
  <dcterms:created xsi:type="dcterms:W3CDTF">2017-06-15T19:41:07Z</dcterms:created>
  <dcterms:modified xsi:type="dcterms:W3CDTF">2017-07-28T22:37:08Z</dcterms:modified>
</cp:coreProperties>
</file>