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embeddedFontLst>
    <p:embeddedFont>
      <p:font typeface="Source Sans Pr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SourceSansPro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ourceSansPro-italic.fntdata"/><Relationship Id="rId14" Type="http://schemas.openxmlformats.org/officeDocument/2006/relationships/font" Target="fonts/SourceSansPro-bold.fntdata"/><Relationship Id="rId16" Type="http://schemas.openxmlformats.org/officeDocument/2006/relationships/font" Target="fonts/SourceSansPr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Amelia: Please use a font size of AT LEAST 24 point in all slides. This will ensure those with “bad eyes” or at the back of the room can read your slides. </a:t>
            </a:r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Hypothesis: Ecosystem motivations will activate greater readiness to offer advice to leave a potentially abusive situation. </a:t>
            </a:r>
          </a:p>
        </p:txBody>
      </p:sp>
      <p:sp>
        <p:nvSpPr>
          <p:cNvPr id="119" name="Shape 11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7010400" y="152398"/>
            <a:ext cx="1981199" cy="65562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152400" y="153922"/>
            <a:ext cx="6705599" cy="6553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x="7010400" y="2052959"/>
            <a:ext cx="19811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380"/>
              </a:spcBef>
              <a:buClr>
                <a:schemeClr val="accent1"/>
              </a:buClr>
              <a:buFont typeface="Noto Sans Symbols"/>
              <a:buNone/>
              <a:defRPr b="0" i="0" sz="19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ctr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ctr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ctr"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ctr">
              <a:spcBef>
                <a:spcPts val="260"/>
              </a:spcBef>
              <a:buClr>
                <a:schemeClr val="accent6"/>
              </a:buClr>
              <a:buFont typeface="Noto Sans Symbols"/>
              <a:buNone/>
              <a:defRPr b="0" i="0" sz="13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ctr">
              <a:spcBef>
                <a:spcPts val="240"/>
              </a:spcBef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ctr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ctr">
              <a:spcBef>
                <a:spcPts val="240"/>
              </a:spcBef>
              <a:buClr>
                <a:schemeClr val="accent3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ctr">
              <a:spcBef>
                <a:spcPts val="240"/>
              </a:spcBef>
              <a:buClr>
                <a:schemeClr val="accent5"/>
              </a:buClr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x="370887" y="6356350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234679" y="6355080"/>
            <a:ext cx="5829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1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3048000" y="6356350"/>
            <a:ext cx="33527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4" name="Shape 24"/>
          <p:cNvSpPr txBox="1"/>
          <p:nvPr>
            <p:ph type="title"/>
          </p:nvPr>
        </p:nvSpPr>
        <p:spPr>
          <a:xfrm>
            <a:off x="457200" y="2052959"/>
            <a:ext cx="6324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chemeClr val="lt1"/>
              </a:buClr>
              <a:buFont typeface="Source Sans Pro"/>
              <a:buNone/>
              <a:defRPr b="0" i="0" sz="4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81000" y="355846"/>
            <a:ext cx="8381260" cy="1054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Source Sans Pro"/>
              <a:buNone/>
              <a:defRPr b="0" i="0" sz="3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 rot="5400000">
            <a:off x="2381241" y="-281171"/>
            <a:ext cx="4407407" cy="840789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09220" lvl="0" marL="274320" marR="0" rtl="0" algn="l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◼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78740" lvl="1" marL="5486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86360" lvl="2" marL="822960" marR="0" rtl="0" algn="l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93980" lvl="3" marL="1097280" marR="0" rtl="0" algn="l">
              <a:spcBef>
                <a:spcPts val="28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105410" lvl="4" marL="1280160" marR="0" rtl="0" algn="l">
              <a:spcBef>
                <a:spcPts val="260"/>
              </a:spcBef>
              <a:buClr>
                <a:schemeClr val="accent6"/>
              </a:buClr>
              <a:buSzPct val="100000"/>
              <a:buFont typeface="Noto Sans Symbols"/>
              <a:buChar char="▪"/>
              <a:defRPr b="0" i="0" sz="13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106680" lvl="5" marL="1554480" marR="0" rtl="0" algn="l">
              <a:spcBef>
                <a:spcPts val="24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114300" lvl="6" marL="1828800" marR="0" rtl="0" algn="l">
              <a:spcBef>
                <a:spcPts val="24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109220" lvl="7" marL="2103120" marR="0" rtl="0" algn="l">
              <a:spcBef>
                <a:spcPts val="24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116839" lvl="8" marL="2377440" marR="0" rtl="0" algn="l">
              <a:spcBef>
                <a:spcPts val="240"/>
              </a:spcBef>
              <a:buClr>
                <a:schemeClr val="accent5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370887" y="6356350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3048000" y="6356350"/>
            <a:ext cx="33527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8234679" y="6355080"/>
            <a:ext cx="5829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152400" y="147318"/>
            <a:ext cx="6705599" cy="655624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7010400" y="147318"/>
            <a:ext cx="1956045" cy="6556247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3" name="Shape 93"/>
          <p:cNvSpPr txBox="1"/>
          <p:nvPr>
            <p:ph type="title"/>
          </p:nvPr>
        </p:nvSpPr>
        <p:spPr>
          <a:xfrm rot="5400000">
            <a:off x="5075237" y="2362200"/>
            <a:ext cx="5851525" cy="1676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Source Sans Pro"/>
              <a:buNone/>
              <a:defRPr b="0" i="0" sz="3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09220" lvl="0" marL="274320" marR="0" rtl="0" algn="l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◼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78740" lvl="1" marL="5486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86360" lvl="2" marL="822960" marR="0" rtl="0" algn="l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93980" lvl="3" marL="1097280" marR="0" rtl="0" algn="l">
              <a:spcBef>
                <a:spcPts val="28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105410" lvl="4" marL="1280160" marR="0" rtl="0" algn="l">
              <a:spcBef>
                <a:spcPts val="260"/>
              </a:spcBef>
              <a:buClr>
                <a:schemeClr val="accent6"/>
              </a:buClr>
              <a:buSzPct val="100000"/>
              <a:buFont typeface="Noto Sans Symbols"/>
              <a:buChar char="▪"/>
              <a:defRPr b="0" i="0" sz="13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106680" lvl="5" marL="1554480" marR="0" rtl="0" algn="l">
              <a:spcBef>
                <a:spcPts val="24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114300" lvl="6" marL="1828800" marR="0" rtl="0" algn="l">
              <a:spcBef>
                <a:spcPts val="24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109220" lvl="7" marL="2103120" marR="0" rtl="0" algn="l">
              <a:spcBef>
                <a:spcPts val="24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116839" lvl="8" marL="2377440" marR="0" rtl="0" algn="l">
              <a:spcBef>
                <a:spcPts val="240"/>
              </a:spcBef>
              <a:buClr>
                <a:schemeClr val="accent5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0" type="dt"/>
          </p:nvPr>
        </p:nvSpPr>
        <p:spPr>
          <a:xfrm>
            <a:off x="370887" y="6356350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3048000" y="6356350"/>
            <a:ext cx="33527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8234679" y="6355080"/>
            <a:ext cx="5829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1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x="380998" y="1719071"/>
            <a:ext cx="8407892" cy="44074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09220" lvl="0" marL="274320" marR="0" rtl="0" algn="l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◼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78740" lvl="1" marL="5486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86360" lvl="2" marL="822960" marR="0" rtl="0" algn="l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93980" lvl="3" marL="1097280" marR="0" rtl="0" algn="l">
              <a:spcBef>
                <a:spcPts val="28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105410" lvl="4" marL="1280160" marR="0" rtl="0" algn="l">
              <a:spcBef>
                <a:spcPts val="260"/>
              </a:spcBef>
              <a:buClr>
                <a:schemeClr val="accent6"/>
              </a:buClr>
              <a:buSzPct val="100000"/>
              <a:buFont typeface="Noto Sans Symbols"/>
              <a:buChar char="▪"/>
              <a:defRPr b="0" i="0" sz="13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106680" lvl="5" marL="1554480" marR="0" rtl="0" algn="l">
              <a:spcBef>
                <a:spcPts val="24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114300" lvl="6" marL="1828800" marR="0" rtl="0" algn="l">
              <a:spcBef>
                <a:spcPts val="24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109220" lvl="7" marL="2103120" marR="0" rtl="0" algn="l">
              <a:spcBef>
                <a:spcPts val="24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116839" lvl="8" marL="2377440" marR="0" rtl="0" algn="l">
              <a:spcBef>
                <a:spcPts val="240"/>
              </a:spcBef>
              <a:buClr>
                <a:schemeClr val="accent5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370887" y="6356350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3048000" y="6356350"/>
            <a:ext cx="33527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234679" y="6355080"/>
            <a:ext cx="5829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30" name="Shape 30"/>
          <p:cNvSpPr txBox="1"/>
          <p:nvPr>
            <p:ph type="title"/>
          </p:nvPr>
        </p:nvSpPr>
        <p:spPr>
          <a:xfrm>
            <a:off x="381000" y="355846"/>
            <a:ext cx="8381260" cy="1054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Source Sans Pro"/>
              <a:buNone/>
              <a:defRPr b="0" i="0" sz="3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7010400" y="152398"/>
            <a:ext cx="1981199" cy="6556247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152400" y="153922"/>
            <a:ext cx="6705599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7162799" y="2892276"/>
            <a:ext cx="1600201" cy="1645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280"/>
              </a:spcBef>
              <a:buClr>
                <a:schemeClr val="accent6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280"/>
              </a:spcBef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280"/>
              </a:spcBef>
              <a:buClr>
                <a:schemeClr val="accent5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370887" y="6356350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234679" y="6355080"/>
            <a:ext cx="5829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1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048000" y="6356350"/>
            <a:ext cx="33527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381000" y="2892276"/>
            <a:ext cx="6324600" cy="1645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chemeClr val="lt1"/>
              </a:buClr>
              <a:buFont typeface="Source Sans Pro"/>
              <a:buNone/>
              <a:defRPr b="0" i="0" sz="4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idx="1" type="body"/>
          </p:nvPr>
        </p:nvSpPr>
        <p:spPr>
          <a:xfrm>
            <a:off x="457200" y="1719072"/>
            <a:ext cx="4038599" cy="44074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8420" lvl="0" marL="274320" marR="0" rtl="0" algn="l">
              <a:spcBef>
                <a:spcPts val="560"/>
              </a:spcBef>
              <a:buClr>
                <a:schemeClr val="accent1"/>
              </a:buClr>
              <a:buSzPct val="100000"/>
              <a:buFont typeface="Noto Sans Symbols"/>
              <a:buChar char="◼"/>
              <a:defRPr b="0" i="0" sz="2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40640" lvl="1" marL="548640" marR="0" rtl="0" algn="l"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60960" lvl="2" marL="822960" marR="0" rtl="0" algn="l"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68580" lvl="3" marL="10972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73660" lvl="4" marL="1280160" marR="0" rtl="0" algn="l">
              <a:spcBef>
                <a:spcPts val="360"/>
              </a:spcBef>
              <a:buClr>
                <a:schemeClr val="accent6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68580" lvl="5" marL="155448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76200" lvl="6" marL="182880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71120" lvl="7" marL="210312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78739" lvl="8" marL="2377440" marR="0" rtl="0" algn="l">
              <a:spcBef>
                <a:spcPts val="360"/>
              </a:spcBef>
              <a:buClr>
                <a:schemeClr val="accent5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648200" y="1719072"/>
            <a:ext cx="4038599" cy="44074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8420" lvl="0" marL="274320" marR="0" rtl="0" algn="l">
              <a:spcBef>
                <a:spcPts val="560"/>
              </a:spcBef>
              <a:buClr>
                <a:schemeClr val="accent1"/>
              </a:buClr>
              <a:buSzPct val="100000"/>
              <a:buFont typeface="Noto Sans Symbols"/>
              <a:buChar char="◼"/>
              <a:defRPr b="0" i="0" sz="2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40640" lvl="1" marL="548640" marR="0" rtl="0" algn="l"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60960" lvl="2" marL="822960" marR="0" rtl="0" algn="l"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68580" lvl="3" marL="10972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73660" lvl="4" marL="1280160" marR="0" rtl="0" algn="l">
              <a:spcBef>
                <a:spcPts val="360"/>
              </a:spcBef>
              <a:buClr>
                <a:schemeClr val="accent6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68580" lvl="5" marL="155448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76200" lvl="6" marL="182880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71120" lvl="7" marL="210312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78739" lvl="8" marL="2377440" marR="0" rtl="0" algn="l">
              <a:spcBef>
                <a:spcPts val="360"/>
              </a:spcBef>
              <a:buClr>
                <a:schemeClr val="accent5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370887" y="6356350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048000" y="6356350"/>
            <a:ext cx="33527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234679" y="6355080"/>
            <a:ext cx="5829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45" name="Shape 45"/>
          <p:cNvSpPr txBox="1"/>
          <p:nvPr>
            <p:ph type="title"/>
          </p:nvPr>
        </p:nvSpPr>
        <p:spPr>
          <a:xfrm>
            <a:off x="381000" y="355846"/>
            <a:ext cx="8381260" cy="1054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Source Sans Pro"/>
              <a:buNone/>
              <a:defRPr b="0" i="0" sz="3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722438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accent5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457200" y="2438399"/>
            <a:ext cx="4040187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3820" lvl="0" marL="274320" marR="0" rtl="0" algn="l">
              <a:spcBef>
                <a:spcPts val="480"/>
              </a:spcBef>
              <a:buClr>
                <a:schemeClr val="accent1"/>
              </a:buClr>
              <a:buSzPct val="100000"/>
              <a:buFont typeface="Noto Sans Symbols"/>
              <a:buChar char="◼"/>
              <a:defRPr b="0" i="0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66040" lvl="1" marL="548640" marR="0" rtl="0" algn="l">
              <a:spcBef>
                <a:spcPts val="4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73660" lvl="2" marL="8229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81280" lvl="3" marL="1097280" marR="0" rtl="0" algn="l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86360" lvl="4" marL="1280160" marR="0" rtl="0" algn="l">
              <a:spcBef>
                <a:spcPts val="320"/>
              </a:spcBef>
              <a:buClr>
                <a:schemeClr val="accent6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81280" lvl="5" marL="155448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88900" lvl="6" marL="1828800" marR="0" rtl="0" algn="l">
              <a:spcBef>
                <a:spcPts val="32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83820" lvl="7" marL="2103120" marR="0" rtl="0" algn="l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91439" lvl="8" marL="2377440" marR="0" rtl="0" algn="l">
              <a:spcBef>
                <a:spcPts val="320"/>
              </a:spcBef>
              <a:buClr>
                <a:schemeClr val="accent5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3" type="body"/>
          </p:nvPr>
        </p:nvSpPr>
        <p:spPr>
          <a:xfrm>
            <a:off x="4645025" y="1722438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accent5"/>
              </a:buClr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4" type="body"/>
          </p:nvPr>
        </p:nvSpPr>
        <p:spPr>
          <a:xfrm>
            <a:off x="4645025" y="2438399"/>
            <a:ext cx="4041774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3820" lvl="0" marL="274320" marR="0" rtl="0" algn="l">
              <a:spcBef>
                <a:spcPts val="480"/>
              </a:spcBef>
              <a:buClr>
                <a:schemeClr val="accent1"/>
              </a:buClr>
              <a:buSzPct val="100000"/>
              <a:buFont typeface="Noto Sans Symbols"/>
              <a:buChar char="◼"/>
              <a:defRPr b="0" i="0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66040" lvl="1" marL="548640" marR="0" rtl="0" algn="l">
              <a:spcBef>
                <a:spcPts val="4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73660" lvl="2" marL="8229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81280" lvl="3" marL="1097280" marR="0" rtl="0" algn="l">
              <a:spcBef>
                <a:spcPts val="32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86360" lvl="4" marL="1280160" marR="0" rtl="0" algn="l">
              <a:spcBef>
                <a:spcPts val="320"/>
              </a:spcBef>
              <a:buClr>
                <a:schemeClr val="accent6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81280" lvl="5" marL="155448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88900" lvl="6" marL="1828800" marR="0" rtl="0" algn="l">
              <a:spcBef>
                <a:spcPts val="32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83820" lvl="7" marL="2103120" marR="0" rtl="0" algn="l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91439" lvl="8" marL="2377440" marR="0" rtl="0" algn="l">
              <a:spcBef>
                <a:spcPts val="320"/>
              </a:spcBef>
              <a:buClr>
                <a:schemeClr val="accent5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370887" y="6356350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048000" y="6356350"/>
            <a:ext cx="33527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234679" y="6355080"/>
            <a:ext cx="5829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381000" y="355846"/>
            <a:ext cx="8381260" cy="1054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Source Sans Pro"/>
              <a:buNone/>
              <a:defRPr b="0" i="0" sz="3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idx="10" type="dt"/>
          </p:nvPr>
        </p:nvSpPr>
        <p:spPr>
          <a:xfrm>
            <a:off x="370887" y="6356350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3048000" y="6356350"/>
            <a:ext cx="33527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234679" y="6355080"/>
            <a:ext cx="5829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381000" y="355846"/>
            <a:ext cx="8381260" cy="1054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Source Sans Pro"/>
              <a:buNone/>
              <a:defRPr b="0" i="0" sz="3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152400" y="150918"/>
            <a:ext cx="8831801" cy="655624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370887" y="6356350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048000" y="6356350"/>
            <a:ext cx="33527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234679" y="6355080"/>
            <a:ext cx="5829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bg>
      <p:bgPr>
        <a:solidFill>
          <a:schemeClr val="lt2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7" name="Shape 67"/>
          <p:cNvSpPr/>
          <p:nvPr/>
        </p:nvSpPr>
        <p:spPr>
          <a:xfrm>
            <a:off x="7010400" y="150876"/>
            <a:ext cx="1981199" cy="65562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152400" y="152400"/>
            <a:ext cx="6705599" cy="655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09600" y="304800"/>
            <a:ext cx="586740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020" lvl="0" marL="274320" marR="0" rtl="0" algn="l">
              <a:spcBef>
                <a:spcPts val="640"/>
              </a:spcBef>
              <a:buClr>
                <a:schemeClr val="accent1"/>
              </a:buClr>
              <a:buSzPct val="100000"/>
              <a:buFont typeface="Noto Sans Symbols"/>
              <a:buChar char="◼"/>
              <a:defRPr b="0" i="0" sz="3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15240" lvl="1" marL="548640" marR="0" rtl="0" algn="l">
              <a:spcBef>
                <a:spcPts val="5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5560" lvl="2" marL="822960" marR="0" rtl="0" algn="l">
              <a:spcBef>
                <a:spcPts val="48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55880" lvl="3" marL="1097280" marR="0" rtl="0" algn="l">
              <a:spcBef>
                <a:spcPts val="40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60960" lvl="4" marL="1280160" marR="0" rtl="0" algn="l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55880" lvl="5" marL="1554480" marR="0" rtl="0" algn="l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63500" lvl="6" marL="1828800" marR="0" rtl="0" algn="l">
              <a:spcBef>
                <a:spcPts val="40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58420" lvl="7" marL="2103120" marR="0" rtl="0" algn="l"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66039" lvl="8" marL="2377440" marR="0" rtl="0" algn="l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x="7159752" y="2130551"/>
            <a:ext cx="1673352" cy="28163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accent3"/>
              </a:buClr>
              <a:buFont typeface="Noto Sans Symbols"/>
              <a:buNone/>
              <a:defRPr b="0" i="0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accent4"/>
              </a:buClr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accent6"/>
              </a:buClr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accent5"/>
              </a:buClr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370887" y="6356350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048000" y="6356350"/>
            <a:ext cx="33527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234679" y="6355080"/>
            <a:ext cx="5829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1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7159752" y="457200"/>
            <a:ext cx="1675660" cy="16733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Source Sans Pro"/>
              <a:buNone/>
              <a:defRPr b="0" i="0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bg>
      <p:bgPr>
        <a:solidFill>
          <a:schemeClr val="dk2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7010400" y="150876"/>
            <a:ext cx="1981199" cy="6556247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8" name="Shape 78"/>
          <p:cNvSpPr/>
          <p:nvPr>
            <p:ph idx="2" type="pic"/>
          </p:nvPr>
        </p:nvSpPr>
        <p:spPr>
          <a:xfrm>
            <a:off x="152400" y="152400"/>
            <a:ext cx="6705599" cy="655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chemeClr val="accent1"/>
              </a:buClr>
              <a:buFont typeface="Noto Sans Symbols"/>
              <a:buNone/>
              <a:defRPr b="0" i="0" sz="3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accent2"/>
              </a:buClr>
              <a:buFont typeface="Noto Sans Symbols"/>
              <a:buNone/>
              <a:defRPr b="0" i="0" sz="28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b="0" i="0" sz="2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20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b="0" i="0" sz="20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b="0" i="0" sz="20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20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b="0" i="0" sz="20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7162800" y="2133600"/>
            <a:ext cx="1676399" cy="2971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accent3"/>
              </a:buClr>
              <a:buFont typeface="Noto Sans Symbols"/>
              <a:buNone/>
              <a:defRPr b="0" i="0" sz="10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accent4"/>
              </a:buClr>
              <a:buFont typeface="Noto Sans Symbols"/>
              <a:buNone/>
              <a:defRPr b="0" i="0" sz="9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accent6"/>
              </a:buClr>
              <a:buFont typeface="Noto Sans Symbols"/>
              <a:buNone/>
              <a:defRPr b="0" i="0" sz="9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b="0" i="0" sz="9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accent5"/>
              </a:buClr>
              <a:buFont typeface="Noto Sans Symbols"/>
              <a:buNone/>
              <a:defRPr b="0" i="0" sz="9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370887" y="6356350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3048000" y="6356350"/>
            <a:ext cx="33527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234679" y="6355080"/>
            <a:ext cx="5829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1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sp>
        <p:nvSpPr>
          <p:cNvPr id="83" name="Shape 83"/>
          <p:cNvSpPr txBox="1"/>
          <p:nvPr>
            <p:ph type="title"/>
          </p:nvPr>
        </p:nvSpPr>
        <p:spPr>
          <a:xfrm>
            <a:off x="7162800" y="460247"/>
            <a:ext cx="1676399" cy="16733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2"/>
              </a:buClr>
              <a:buFont typeface="Source Sans Pro"/>
              <a:buNone/>
              <a:defRPr b="0" i="0" sz="20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00" y="1634970"/>
            <a:ext cx="8831801" cy="504547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152398" y="152400"/>
            <a:ext cx="8814047" cy="1346447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Shape 12"/>
          <p:cNvSpPr txBox="1"/>
          <p:nvPr>
            <p:ph type="title"/>
          </p:nvPr>
        </p:nvSpPr>
        <p:spPr>
          <a:xfrm>
            <a:off x="381000" y="355846"/>
            <a:ext cx="8381260" cy="1054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Source Sans Pro"/>
              <a:buNone/>
              <a:defRPr b="0" i="0" sz="3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380998" y="1719071"/>
            <a:ext cx="8407892" cy="44074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09220" lvl="0" marL="274320" marR="0" rtl="0" algn="l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◼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78740" lvl="1" marL="5486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86360" lvl="2" marL="822960" marR="0" rtl="0" algn="l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93980" lvl="3" marL="1097280" marR="0" rtl="0" algn="l">
              <a:spcBef>
                <a:spcPts val="28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105410" lvl="4" marL="1280160" marR="0" rtl="0" algn="l">
              <a:spcBef>
                <a:spcPts val="260"/>
              </a:spcBef>
              <a:buClr>
                <a:schemeClr val="accent6"/>
              </a:buClr>
              <a:buSzPct val="100000"/>
              <a:buFont typeface="Noto Sans Symbols"/>
              <a:buChar char="▪"/>
              <a:defRPr b="0" i="0" sz="13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106680" lvl="5" marL="1554480" marR="0" rtl="0" algn="l">
              <a:spcBef>
                <a:spcPts val="24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114300" lvl="6" marL="1828800" marR="0" rtl="0" algn="l">
              <a:spcBef>
                <a:spcPts val="24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109220" lvl="7" marL="2103120" marR="0" rtl="0" algn="l">
              <a:spcBef>
                <a:spcPts val="24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116839" lvl="8" marL="2377440" marR="0" rtl="0" algn="l">
              <a:spcBef>
                <a:spcPts val="240"/>
              </a:spcBef>
              <a:buClr>
                <a:schemeClr val="accent5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370887" y="6356350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048000" y="6356350"/>
            <a:ext cx="33527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234679" y="6355080"/>
            <a:ext cx="582966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1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subTitle"/>
          </p:nvPr>
        </p:nvSpPr>
        <p:spPr>
          <a:xfrm>
            <a:off x="7010400" y="2052959"/>
            <a:ext cx="19811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757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Auriel Jasper-Morris</a:t>
            </a:r>
          </a:p>
          <a:p>
            <a:pPr indent="0" lvl="0" marL="0" marR="0" rtl="0" algn="l">
              <a:lnSpc>
                <a:spcPct val="80000"/>
              </a:lnSpc>
              <a:spcBef>
                <a:spcPts val="351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757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Xavier University of Louisiana </a:t>
            </a:r>
          </a:p>
          <a:p>
            <a:pPr indent="0" lvl="0" marL="0" marR="0" rtl="0" algn="l">
              <a:lnSpc>
                <a:spcPct val="80000"/>
              </a:lnSpc>
              <a:spcBef>
                <a:spcPts val="351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757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TTU REU Program</a:t>
            </a:r>
          </a:p>
        </p:txBody>
      </p:sp>
      <p:sp>
        <p:nvSpPr>
          <p:cNvPr id="103" name="Shape 103"/>
          <p:cNvSpPr txBox="1"/>
          <p:nvPr>
            <p:ph type="title"/>
          </p:nvPr>
        </p:nvSpPr>
        <p:spPr>
          <a:xfrm>
            <a:off x="457200" y="2052959"/>
            <a:ext cx="6324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b="0" i="0" lang="en-US" sz="4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PERSPECTIVE TAKING AND RELATIONSHIP ADVICE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380998" y="1719071"/>
            <a:ext cx="8407892" cy="44074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9850" lvl="0" mar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objective of the current research is to test whether an outsider's advice to leave a potentially abusive relationship is different depending on their motivational perspective. We also wanted to examine which aspects of a potentially abusive relationship might alter advice that is given under various motivational perspectives.</a:t>
            </a:r>
          </a:p>
          <a:p>
            <a:pPr indent="-69850" lvl="0" mar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 txBox="1"/>
          <p:nvPr>
            <p:ph type="title"/>
          </p:nvPr>
        </p:nvSpPr>
        <p:spPr>
          <a:xfrm>
            <a:off x="381000" y="355846"/>
            <a:ext cx="8381260" cy="1054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PURPOSE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380998" y="1719071"/>
            <a:ext cx="8407892" cy="44074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362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◼"/>
            </a:pPr>
            <a:r>
              <a:rPr b="0" i="0" lang="en-US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Egosystem and ecosystem motivational orientations point to self-image and compassionate goals, respectively, as being key predictors to various physical and mental health outcomes (e.g., Crocker, 2008; Crocker, Olivier, &amp; Nuer, 2009).</a:t>
            </a:r>
          </a:p>
          <a:p>
            <a:pPr indent="-236220" lvl="0" marL="274320" marR="0" rtl="0" algn="l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◼"/>
            </a:pPr>
            <a:r>
              <a:rPr b="0" i="0" lang="en-US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Utilization of writing prompts have been successful in the reduction of the egocentric self (Galinsky &amp; Moskowitz, 2000).</a:t>
            </a:r>
          </a:p>
        </p:txBody>
      </p:sp>
      <p:sp>
        <p:nvSpPr>
          <p:cNvPr id="115" name="Shape 115"/>
          <p:cNvSpPr txBox="1"/>
          <p:nvPr>
            <p:ph type="title"/>
          </p:nvPr>
        </p:nvSpPr>
        <p:spPr>
          <a:xfrm>
            <a:off x="381000" y="355846"/>
            <a:ext cx="8381260" cy="1054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BACKGROUND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380998" y="1719071"/>
            <a:ext cx="8407892" cy="44074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Does evoking an ecosystem motivational perspective, as opposed to an egosystem motivational perspective, increase an individual</a:t>
            </a:r>
            <a:r>
              <a:rPr lang="en-US">
                <a:solidFill>
                  <a:schemeClr val="dk1"/>
                </a:solidFill>
              </a:rPr>
              <a:t>’</a:t>
            </a:r>
            <a:r>
              <a:rPr b="0" i="0" lang="en-US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 readiness to give advice to leave an abusive relationship?</a:t>
            </a:r>
          </a:p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>
                <a:solidFill>
                  <a:schemeClr val="dk1"/>
                </a:solidFill>
              </a:rPr>
              <a:t>Do different factors (gender of perpetrator, alcohol consumption, and/or presence of a child) of a relationship alter an individual’s readiness to give advice to leave an abusive relationship? </a:t>
            </a:r>
          </a:p>
        </p:txBody>
      </p:sp>
      <p:sp>
        <p:nvSpPr>
          <p:cNvPr id="122" name="Shape 122"/>
          <p:cNvSpPr txBox="1"/>
          <p:nvPr>
            <p:ph type="title"/>
          </p:nvPr>
        </p:nvSpPr>
        <p:spPr>
          <a:xfrm>
            <a:off x="381000" y="355846"/>
            <a:ext cx="8381260" cy="1054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QUESTION</a:t>
            </a:r>
            <a:r>
              <a:rPr lang="en-US"/>
              <a:t>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380998" y="1719071"/>
            <a:ext cx="8407892" cy="44074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981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</a:pPr>
            <a:r>
              <a:rPr lang="en-US" sz="1400">
                <a:solidFill>
                  <a:schemeClr val="dk1"/>
                </a:solidFill>
              </a:rPr>
              <a:t>4 (Motivational perspective manipulation) X 2 (Presence of alcohol) X 2 (Presence of a child) X 2 (Gender of perpetrator) Between-Subjects Factorial Design </a:t>
            </a:r>
          </a:p>
          <a:p>
            <a:pPr indent="-1981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</a:pPr>
            <a:r>
              <a:rPr b="0" i="0" lang="en-US" sz="1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IVs</a:t>
            </a:r>
          </a:p>
          <a:p>
            <a:pPr lvl="1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</a:pPr>
            <a:r>
              <a:rPr lang="en-US" sz="1400">
                <a:solidFill>
                  <a:schemeClr val="dk1"/>
                </a:solidFill>
              </a:rPr>
              <a:t>Vignettes factors</a:t>
            </a:r>
          </a:p>
          <a:p>
            <a:pPr lvl="2" marR="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</a:pPr>
            <a:r>
              <a:rPr lang="en-US" sz="1400">
                <a:solidFill>
                  <a:srgbClr val="000000"/>
                </a:solidFill>
              </a:rPr>
              <a:t>Presence of alcohol</a:t>
            </a:r>
          </a:p>
          <a:p>
            <a:pPr lvl="2" marR="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-US" sz="1400">
                <a:solidFill>
                  <a:srgbClr val="000000"/>
                </a:solidFill>
              </a:rPr>
              <a:t>Presence of a child</a:t>
            </a:r>
          </a:p>
          <a:p>
            <a:pPr lvl="2" marR="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-US" sz="1400">
                <a:solidFill>
                  <a:srgbClr val="000000"/>
                </a:solidFill>
              </a:rPr>
              <a:t>Gender of Perpetrator </a:t>
            </a:r>
          </a:p>
          <a:p>
            <a:pPr indent="-167640" lvl="1" marL="548640" marR="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</a:pPr>
            <a:r>
              <a:rPr b="0" i="0" lang="en-US" sz="1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Manipulations </a:t>
            </a:r>
          </a:p>
          <a:p>
            <a:pPr lvl="2" marR="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</a:pPr>
            <a:r>
              <a:rPr lang="en-US" sz="1400">
                <a:solidFill>
                  <a:srgbClr val="000000"/>
                </a:solidFill>
              </a:rPr>
              <a:t>G</a:t>
            </a:r>
            <a:r>
              <a:rPr b="0" i="0" lang="en-US" sz="1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eneral writing task (ego</a:t>
            </a:r>
            <a:r>
              <a:rPr lang="en-US" sz="1400">
                <a:solidFill>
                  <a:srgbClr val="000000"/>
                </a:solidFill>
              </a:rPr>
              <a:t>system vs. ecosystem)</a:t>
            </a:r>
          </a:p>
          <a:p>
            <a:pPr lvl="2" marR="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</a:pPr>
            <a:r>
              <a:rPr b="0" i="0" lang="en-US" sz="1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G</a:t>
            </a:r>
            <a:r>
              <a:rPr b="0" i="0" lang="en-US" sz="1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oal-rating task </a:t>
            </a:r>
            <a:r>
              <a:rPr lang="en-US" sz="1400">
                <a:solidFill>
                  <a:schemeClr val="dk1"/>
                </a:solidFill>
              </a:rPr>
              <a:t>(egosystem vs. ecosystem)</a:t>
            </a:r>
          </a:p>
          <a:p>
            <a:pPr indent="-198120" lvl="0" marL="27432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</a:pPr>
            <a:r>
              <a:rPr b="0" i="0" lang="en-US" sz="1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DV</a:t>
            </a:r>
          </a:p>
          <a:p>
            <a:pPr indent="-167640" lvl="1" marL="548640" marR="0" rtl="0" algn="l">
              <a:spcBef>
                <a:spcPts val="360"/>
              </a:spcBef>
              <a:buClr>
                <a:srgbClr val="000000"/>
              </a:buClr>
              <a:buSzPct val="100000"/>
              <a:buFont typeface="Noto Sans Symbols"/>
            </a:pPr>
            <a:r>
              <a:rPr b="0" i="0" lang="en-US" sz="1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Advice given</a:t>
            </a:r>
          </a:p>
          <a:p>
            <a:pPr indent="-167640" lvl="1" marL="548640" marR="0" rtl="0" algn="l">
              <a:spcBef>
                <a:spcPts val="360"/>
              </a:spcBef>
              <a:buClr>
                <a:srgbClr val="000000"/>
              </a:buClr>
              <a:buSzPct val="100000"/>
              <a:buFont typeface="Noto Sans Symbols"/>
            </a:pPr>
            <a:r>
              <a:rPr lang="en-US" sz="1400">
                <a:solidFill>
                  <a:schemeClr val="dk1"/>
                </a:solidFill>
              </a:rPr>
              <a:t>Ready To Go Scale (Jasper-Morris, Anderson, Vincent, &amp; Potts, 2016)</a:t>
            </a:r>
          </a:p>
          <a:p>
            <a:pPr lvl="0" rtl="0">
              <a:spcBef>
                <a:spcPts val="0"/>
              </a:spcBef>
              <a:buClr>
                <a:schemeClr val="accent1"/>
              </a:buClr>
              <a:buSzPct val="100000"/>
              <a:buFont typeface="Noto Sans Symbols"/>
            </a:pPr>
            <a:r>
              <a:rPr lang="en-US" sz="1400">
                <a:solidFill>
                  <a:schemeClr val="dk1"/>
                </a:solidFill>
              </a:rPr>
              <a:t>Additional measures</a:t>
            </a:r>
          </a:p>
          <a:p>
            <a:pPr lvl="1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</a:pPr>
            <a:r>
              <a:rPr lang="en-US" sz="1400">
                <a:solidFill>
                  <a:schemeClr val="dk1"/>
                </a:solidFill>
              </a:rPr>
              <a:t>Composite Abuse Scale ( Hegarty, 2005)</a:t>
            </a:r>
          </a:p>
          <a:p>
            <a:pPr lvl="1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</a:pPr>
            <a:r>
              <a:rPr lang="en-US" sz="1400">
                <a:solidFill>
                  <a:schemeClr val="dk1"/>
                </a:solidFill>
              </a:rPr>
              <a:t>Conflict Tactics Scale -2S Short Form (Straus, 2004)</a:t>
            </a:r>
          </a:p>
          <a:p>
            <a:pPr lvl="1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</a:pPr>
            <a:r>
              <a:rPr lang="en-US" sz="1400">
                <a:solidFill>
                  <a:schemeClr val="dk1"/>
                </a:solidFill>
              </a:rPr>
              <a:t>BIDR Version 6- Form 40A (Paulhus, 1991)</a:t>
            </a:r>
          </a:p>
          <a:p>
            <a:pPr lvl="1" rtl="0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</a:pPr>
            <a:r>
              <a:rPr lang="en-US" sz="1400">
                <a:solidFill>
                  <a:schemeClr val="dk1"/>
                </a:solidFill>
              </a:rPr>
              <a:t>Ten-Item Personality Inventory ( Gosling, Rentfrow, &amp; Swann, 2003)</a:t>
            </a:r>
          </a:p>
        </p:txBody>
      </p:sp>
      <p:sp>
        <p:nvSpPr>
          <p:cNvPr id="128" name="Shape 128"/>
          <p:cNvSpPr txBox="1"/>
          <p:nvPr>
            <p:ph type="title"/>
          </p:nvPr>
        </p:nvSpPr>
        <p:spPr>
          <a:xfrm>
            <a:off x="381000" y="355846"/>
            <a:ext cx="8381260" cy="1054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METHOD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380998" y="1719071"/>
            <a:ext cx="8407892" cy="44074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Ecosystem motivations will activate a greater readiness to offer advice to leave a potentially abusive situation</a:t>
            </a:r>
            <a:r>
              <a:rPr lang="en-US">
                <a:solidFill>
                  <a:schemeClr val="dk1"/>
                </a:solidFill>
              </a:rPr>
              <a:t>(</a:t>
            </a:r>
            <a:r>
              <a:rPr b="0" i="0" lang="en-US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Crocker &amp; Canevello, 2008</a:t>
            </a:r>
            <a:r>
              <a:rPr lang="en-US">
                <a:solidFill>
                  <a:schemeClr val="dk1"/>
                </a:solidFill>
              </a:rPr>
              <a:t>; Crocker, Canevello, &amp; Lewis, 2016)</a:t>
            </a:r>
            <a:r>
              <a:rPr b="0" i="0" lang="en-US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.</a:t>
            </a:r>
          </a:p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>
                <a:solidFill>
                  <a:schemeClr val="dk1"/>
                </a:solidFill>
              </a:rPr>
              <a:t>The presence of a child will activate a greater readiness to offer advice to leave a potentially abusive situation(Shepard, 1992).</a:t>
            </a:r>
          </a:p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>
                <a:solidFill>
                  <a:schemeClr val="dk1"/>
                </a:solidFill>
              </a:rPr>
              <a:t>The absence of alcohol will activate a greater readiness to offer advice to leave a potentially abusive situation(Witte, Kopkin, &amp; Hollis, 2015).</a:t>
            </a:r>
          </a:p>
          <a:p>
            <a:pPr indent="0" lvl="0" marL="0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>
                <a:solidFill>
                  <a:schemeClr val="dk1"/>
                </a:solidFill>
              </a:rPr>
              <a:t>A male perpetrator compared to a female perpetrator will activate a greater readiness to offer advice to leave a potentially abusive situation(Dennison &amp; Thompson, 2011; Taylor &amp; Sorenson, 2005).</a:t>
            </a:r>
          </a:p>
          <a:p>
            <a:pPr indent="0" lvl="0" marL="0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4" name="Shape 134"/>
          <p:cNvSpPr txBox="1"/>
          <p:nvPr>
            <p:ph type="title"/>
          </p:nvPr>
        </p:nvSpPr>
        <p:spPr>
          <a:xfrm>
            <a:off x="381000" y="355846"/>
            <a:ext cx="8381260" cy="1054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EXPECTED RESULTS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380998" y="1719071"/>
            <a:ext cx="8407892" cy="44074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36220" lvl="0" marL="274320" marR="0" rtl="0" algn="l">
              <a:spcBef>
                <a:spcPts val="0"/>
              </a:spcBef>
              <a:spcAft>
                <a:spcPts val="0"/>
              </a:spcAft>
              <a:buSzPct val="100000"/>
              <a:buFont typeface="Noto Sans Symbols"/>
              <a:buChar char="◼"/>
            </a:pPr>
            <a:r>
              <a:rPr b="0" i="0" lang="en-US" sz="20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Use in educational and intervention programs</a:t>
            </a:r>
          </a:p>
          <a:p>
            <a:pPr indent="-236220" lvl="0" marL="274320" marR="0" rtl="0" algn="l">
              <a:spcBef>
                <a:spcPts val="400"/>
              </a:spcBef>
              <a:buSzPct val="100000"/>
              <a:buFont typeface="Noto Sans Symbols"/>
              <a:buChar char="◼"/>
            </a:pPr>
            <a:r>
              <a:rPr b="0" i="0" lang="en-US" sz="20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Utilize the experimental manipulation to further examine how perspective-taking can improve interpersonal relations and aid in behavior change</a:t>
            </a:r>
          </a:p>
          <a:p>
            <a:pPr indent="0" lvl="0" marL="0" marR="0" rtl="0" algn="l">
              <a:spcBef>
                <a:spcPts val="40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40" name="Shape 140"/>
          <p:cNvSpPr txBox="1"/>
          <p:nvPr>
            <p:ph type="title"/>
          </p:nvPr>
        </p:nvSpPr>
        <p:spPr>
          <a:xfrm>
            <a:off x="381000" y="355846"/>
            <a:ext cx="8381260" cy="1054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Source Sans Pro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PRACTICAL IMPLICATIONS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4294967295" type="title"/>
          </p:nvPr>
        </p:nvSpPr>
        <p:spPr>
          <a:xfrm>
            <a:off x="381300" y="395689"/>
            <a:ext cx="8381400" cy="6283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6000">
                <a:solidFill>
                  <a:srgbClr val="000000"/>
                </a:solidFill>
              </a:rPr>
              <a:t>Questions?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rid">
  <a:themeElements>
    <a:clrScheme name="Grid">
      <a:dk1>
        <a:srgbClr val="000000"/>
      </a:dk1>
      <a:lt1>
        <a:srgbClr val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